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3" r:id="rId3"/>
    <p:sldId id="257" r:id="rId4"/>
    <p:sldId id="259" r:id="rId5"/>
    <p:sldId id="264" r:id="rId6"/>
    <p:sldId id="265" r:id="rId7"/>
    <p:sldId id="266" r:id="rId8"/>
    <p:sldId id="267" r:id="rId9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1247"/>
    <a:srgbClr val="FD5808"/>
    <a:srgbClr val="0300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343"/>
    <p:restoredTop sz="95827"/>
  </p:normalViewPr>
  <p:slideViewPr>
    <p:cSldViewPr snapToGrid="0" snapToObjects="1">
      <p:cViewPr>
        <p:scale>
          <a:sx n="122" d="100"/>
          <a:sy n="122" d="100"/>
        </p:scale>
        <p:origin x="-306" y="-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3E372DF7-F39A-8048-8A95-8B1E5FE4F2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CF23071-C692-2C43-9319-5E65C9A1A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316CC-5A02-9A4E-8F99-88E34B0635A0}" type="datetimeFigureOut">
              <a:rPr lang="x-none" smtClean="0"/>
              <a:t>03.03.2025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0621A27-77AB-0F43-B9C8-ABA86E816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D71D0E8-211E-3A4F-8D09-33FF94637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D8198-1643-6748-9BEC-3C7A8DCFA0DE}" type="slidenum">
              <a:rPr lang="x-none" smtClean="0"/>
              <a:t>‹#›</a:t>
            </a:fld>
            <a:endParaRPr lang="x-none"/>
          </a:p>
        </p:txBody>
      </p:sp>
      <p:sp>
        <p:nvSpPr>
          <p:cNvPr id="9" name="Round Diagonal Corner of Rectangle 8">
            <a:extLst>
              <a:ext uri="{FF2B5EF4-FFF2-40B4-BE49-F238E27FC236}">
                <a16:creationId xmlns="" xmlns:a16="http://schemas.microsoft.com/office/drawing/2014/main" id="{7997F76A-2078-F343-8FFC-B91EF30A4544}"/>
              </a:ext>
            </a:extLst>
          </p:cNvPr>
          <p:cNvSpPr/>
          <p:nvPr userDrawn="1"/>
        </p:nvSpPr>
        <p:spPr>
          <a:xfrm>
            <a:off x="-1401288" y="2734501"/>
            <a:ext cx="8799616" cy="274320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3000F">
              <a:alpha val="78000"/>
            </a:srgbClr>
          </a:solidFill>
          <a:ln w="38100">
            <a:gradFill flip="none" rotWithShape="1">
              <a:gsLst>
                <a:gs pos="0">
                  <a:srgbClr val="FD5808"/>
                </a:gs>
                <a:gs pos="63000">
                  <a:srgbClr val="3C1247"/>
                </a:gs>
              </a:gsLst>
              <a:lin ang="27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41811BE4-06C0-DC40-8989-3E8D0CF012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700" y="2334419"/>
            <a:ext cx="7131628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EA7F4766-700F-674C-9B72-7EA90925B4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700" y="4814094"/>
            <a:ext cx="7131628" cy="66360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826994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95A2578-D719-9C47-9C73-2328D71D3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1D4EFE19-68D2-5D4D-AB15-BE60EF19F5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15FC625-483D-474E-8FE6-61DF2A59B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316CC-5A02-9A4E-8F99-88E34B0635A0}" type="datetimeFigureOut">
              <a:rPr lang="x-none" smtClean="0"/>
              <a:t>03.03.2025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5168A78-2619-AA4D-8FCC-62E86CD72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6FE9289-8009-254E-926E-05AA65623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D8198-1643-6748-9BEC-3C7A8DCFA0DE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84967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4F59651F-A7DA-3641-9560-D91C256E62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62C75EF-FB11-4446-8C98-9B27872906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E25D7C1-B2E3-2340-9558-2D1C72F9E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316CC-5A02-9A4E-8F99-88E34B0635A0}" type="datetimeFigureOut">
              <a:rPr lang="x-none" smtClean="0"/>
              <a:t>03.03.2025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14051CF-E312-E54F-BFA4-41FB835C6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B82909A-4433-F14D-9220-3453F3AA6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D8198-1643-6748-9BEC-3C7A8DCFA0DE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623785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D204FAA-A040-D54F-A38C-EF349F696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ACA30D9-505D-0447-8AB7-05BADA549C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F1676D2-C2C3-6C4F-B821-BFA334FD0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316CC-5A02-9A4E-8F99-88E34B0635A0}" type="datetimeFigureOut">
              <a:rPr lang="x-none" smtClean="0"/>
              <a:t>03.03.2025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068BA49-24EB-8B49-B787-516E19C9F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B8B865A-B367-2F43-9252-775811CDE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D8198-1643-6748-9BEC-3C7A8DCFA0DE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671386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6D7F934-A7BF-CA41-B463-13071E1EE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475AFF0-62D9-ED4D-99D7-E5EDFAE4DA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091C1F2-6AD0-154C-8B66-7F78128D9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316CC-5A02-9A4E-8F99-88E34B0635A0}" type="datetimeFigureOut">
              <a:rPr lang="x-none" smtClean="0"/>
              <a:t>03.03.2025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4C44922-3CA3-C044-AB38-0CF8D8542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DEED65F-0887-C240-A6EC-687D6393A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D8198-1643-6748-9BEC-3C7A8DCFA0DE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04191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83D78EB-5272-C54F-B0C6-521849C35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52F6FA3-7CA3-1F48-9FB3-7189773B3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E4A1E7AF-C67A-8E42-9D57-981AB73C4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2892E23-6BBE-EE45-A5A4-915FC3AFE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316CC-5A02-9A4E-8F99-88E34B0635A0}" type="datetimeFigureOut">
              <a:rPr lang="x-none" smtClean="0"/>
              <a:t>03.03.2025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FB5AE8D-B4E2-0745-8122-B41C42F77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D5BCA94-C160-9E45-8ED3-87DD264FC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D8198-1643-6748-9BEC-3C7A8DCFA0DE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70441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3562A2B-B8E0-D04F-A8E8-3A17C890D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605E5DA-E32F-0E4E-873B-547AD3DFA1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7F93C8E4-AB08-ED48-9F9E-CE97CEF270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CFBA03EE-35F3-9F48-A7C6-3A6031E807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03E95D31-F2BA-2447-A77A-F57EB57A6C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074E931C-DC21-A943-B748-7BB253B17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316CC-5A02-9A4E-8F99-88E34B0635A0}" type="datetimeFigureOut">
              <a:rPr lang="x-none" smtClean="0"/>
              <a:t>03.03.2025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B34731F2-728B-D945-BC20-90ED82570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5DD08E46-FF02-9E4A-A64A-0E4D4C62F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D8198-1643-6748-9BEC-3C7A8DCFA0DE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44974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AE48CFC-289E-B541-8714-C4281AF61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7885B926-B781-C147-84A4-B2F23C654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316CC-5A02-9A4E-8F99-88E34B0635A0}" type="datetimeFigureOut">
              <a:rPr lang="x-none" smtClean="0"/>
              <a:t>03.03.2025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D8BE2B59-96BE-EB46-B06C-86D5FB78C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EEC2A19C-4251-9E47-925E-5472581F6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D8198-1643-6748-9BEC-3C7A8DCFA0DE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838922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BB8E8604-BB0B-8F41-A8E1-A6571CBCB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316CC-5A02-9A4E-8F99-88E34B0635A0}" type="datetimeFigureOut">
              <a:rPr lang="x-none" smtClean="0"/>
              <a:t>03.03.2025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D5336A5D-703A-FD4D-B72D-D4F13F5B3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BAEAF2F1-AA72-7A42-ACA6-FD1CFED4D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D8198-1643-6748-9BEC-3C7A8DCFA0DE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44416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DB9F9C5-8769-8E4B-AA77-69E77E7B1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DA7735F-BFC3-8F4A-8354-D388DF32E4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FAB7EB76-384A-3441-93EA-6ABFD17C67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A532DE2E-E4C7-6A41-A740-4F1A6244A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316CC-5A02-9A4E-8F99-88E34B0635A0}" type="datetimeFigureOut">
              <a:rPr lang="x-none" smtClean="0"/>
              <a:t>03.03.2025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E2751D5-EC6C-A34D-9FCB-84283E324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D45F47F-C9EA-614E-BD8C-0C896A17F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D8198-1643-6748-9BEC-3C7A8DCFA0DE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219221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BF708AB-3A7F-D747-B3F0-F09B81E29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5C886EFC-5794-104F-9229-677AD92420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0BBBB72C-A92F-A042-848D-BBBDCAD83C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F8969341-AF8C-5A47-80F7-19CF07021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316CC-5A02-9A4E-8F99-88E34B0635A0}" type="datetimeFigureOut">
              <a:rPr lang="x-none" smtClean="0"/>
              <a:t>03.03.2025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3753352-0524-D74E-AF5E-0A67B61C3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892D63BB-C969-464F-AC0A-0EFE4D13B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D8198-1643-6748-9BEC-3C7A8DCFA0DE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14694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56C4E71A-E5DB-2042-B7AB-DB67635CFF9F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1474A523-9988-5049-A732-294B80FE603C}"/>
              </a:ext>
            </a:extLst>
          </p:cNvPr>
          <p:cNvSpPr/>
          <p:nvPr userDrawn="1"/>
        </p:nvSpPr>
        <p:spPr>
          <a:xfrm>
            <a:off x="304305" y="264978"/>
            <a:ext cx="11583390" cy="6328043"/>
          </a:xfrm>
          <a:prstGeom prst="rect">
            <a:avLst/>
          </a:prstGeom>
          <a:solidFill>
            <a:srgbClr val="03000F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1AF6FD9E-714F-0C48-9219-5D8AAE8F1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174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41FECEF-D83D-E04C-90E6-DE87EDD829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FBFA1F1-D535-1E4F-B1D5-9E38C7A82B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316CC-5A02-9A4E-8F99-88E34B0635A0}" type="datetimeFigureOut">
              <a:rPr lang="x-none" smtClean="0"/>
              <a:t>03.03.2025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BB8A962-02FE-384F-8216-E55B521442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5836BA3-4D16-D546-97E5-4A82EF244E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D8198-1643-6748-9BEC-3C7A8DCFA0DE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917037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livelib.ru/review/2598496-marat-kazej-vyacheslav-morozov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C5E8478-E65C-7A44-88FB-57F3513919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588" y="2334419"/>
            <a:ext cx="7131628" cy="23876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«ОНИ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НЕ ВЫБИРАЛИ ВОЙНУ»</a:t>
            </a:r>
            <a:endParaRPr lang="x-none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ED4E70ED-BC68-A045-AB80-749E3E2B32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3588" y="4814094"/>
            <a:ext cx="7131628" cy="663607"/>
          </a:xfrm>
        </p:spPr>
        <p:txBody>
          <a:bodyPr/>
          <a:lstStyle/>
          <a:p>
            <a:pPr algn="l"/>
            <a:r>
              <a:rPr lang="ru-RU" dirty="0" smtClean="0"/>
              <a:t>Память о героях-пионерах в книгах живет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5193452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мирные дни, побеждая и строя,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Помнит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Отчизна года боевые.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Славьтесь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в веках, пионеры-герои!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Славьтесь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 товарищи, вечно живые!</a:t>
            </a:r>
            <a:br>
              <a:rPr lang="ru-RU" i="1" dirty="0">
                <a:latin typeface="Times New Roman" pitchFamily="18" charset="0"/>
                <a:cs typeface="Times New Roman" pitchFamily="18" charset="0"/>
              </a:rPr>
            </a:br>
            <a:endParaRPr lang="ru-RU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282461"/>
            <a:ext cx="10515600" cy="2894501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	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smtClean="0"/>
              <a:t>Маленькие </a:t>
            </a:r>
            <a:r>
              <a:rPr lang="ru-RU" dirty="0"/>
              <a:t>герои большой войны. Подборка книг о советских пионерах, совершивших подвиги в период Великой Отечественной войны. Поколение, заставшее пионерское детство и пионерские отряды имени этих героев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2960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4030" y="365126"/>
            <a:ext cx="6359769" cy="5777766"/>
          </a:xfrm>
        </p:spPr>
        <p:txBody>
          <a:bodyPr>
            <a:normAutofit/>
          </a:bodyPr>
          <a:lstStyle/>
          <a:p>
            <a:r>
              <a:rPr lang="ru-RU" dirty="0" smtClean="0"/>
              <a:t> 	Книга </a:t>
            </a:r>
            <a:r>
              <a:rPr lang="ru-RU" dirty="0"/>
              <a:t>рассказывает о пионере Вале Котике, который за подвиги, совершенные в годы Великой Отечественной войны, был удостоен самой высшей награды Родины – звания Героя Советского Союза.</a:t>
            </a:r>
            <a:endParaRPr lang="x-none" dirty="0"/>
          </a:p>
        </p:txBody>
      </p:sp>
      <p:sp>
        <p:nvSpPr>
          <p:cNvPr id="45" name="TextBox 49">
            <a:extLst>
              <a:ext uri="{FF2B5EF4-FFF2-40B4-BE49-F238E27FC236}">
                <a16:creationId xmlns="" xmlns:a16="http://schemas.microsoft.com/office/drawing/2014/main" id="{108ECC95-6066-4747-B120-A12EC72C6F10}"/>
              </a:ext>
            </a:extLst>
          </p:cNvPr>
          <p:cNvSpPr txBox="1"/>
          <p:nvPr/>
        </p:nvSpPr>
        <p:spPr>
          <a:xfrm>
            <a:off x="1119043" y="4797187"/>
            <a:ext cx="1632628" cy="467931"/>
          </a:xfrm>
          <a:prstGeom prst="rect">
            <a:avLst/>
          </a:prstGeom>
          <a:noFill/>
        </p:spPr>
        <p:txBody>
          <a:bodyPr wrap="none" lIns="0" tIns="0" rIns="0" bIns="0" anchor="ctr" anchorCtr="1">
            <a:normAutofit/>
          </a:bodyPr>
          <a:lstStyle/>
          <a:p>
            <a:pPr algn="ctr"/>
            <a:endParaRPr lang="zh-CN" altLang="en-US" b="1" dirty="0">
              <a:solidFill>
                <a:schemeClr val="accent1">
                  <a:lumMod val="10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6" name="TextBox 50">
            <a:extLst>
              <a:ext uri="{FF2B5EF4-FFF2-40B4-BE49-F238E27FC236}">
                <a16:creationId xmlns="" xmlns:a16="http://schemas.microsoft.com/office/drawing/2014/main" id="{21FF1077-D325-3143-9932-3FC53AE9DC34}"/>
              </a:ext>
            </a:extLst>
          </p:cNvPr>
          <p:cNvSpPr txBox="1">
            <a:spLocks/>
          </p:cNvSpPr>
          <p:nvPr/>
        </p:nvSpPr>
        <p:spPr>
          <a:xfrm>
            <a:off x="1064335" y="5265117"/>
            <a:ext cx="1620033" cy="586008"/>
          </a:xfrm>
          <a:prstGeom prst="rect">
            <a:avLst/>
          </a:prstGeom>
        </p:spPr>
        <p:txBody>
          <a:bodyPr vert="horz" wrap="square" lIns="0" tIns="0" rIns="0" bIns="0" anchor="ctr" anchorCtr="1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1100" dirty="0" smtClean="0">
                <a:solidFill>
                  <a:schemeClr val="bg1"/>
                </a:solidFill>
                <a:cs typeface="+mn-ea"/>
                <a:sym typeface="+mn-lt"/>
              </a:rPr>
              <a:t>. </a:t>
            </a:r>
            <a:r>
              <a:rPr lang="zh-CN" altLang="en-US" sz="1100" dirty="0">
                <a:solidFill>
                  <a:schemeClr val="bg1"/>
                </a:solidFill>
                <a:cs typeface="+mn-ea"/>
                <a:sym typeface="+mn-lt"/>
              </a:rPr>
              <a:t/>
            </a:r>
            <a:br>
              <a:rPr lang="zh-CN" altLang="en-US" sz="1100" dirty="0">
                <a:solidFill>
                  <a:schemeClr val="bg1"/>
                </a:solidFill>
                <a:cs typeface="+mn-ea"/>
                <a:sym typeface="+mn-lt"/>
              </a:rPr>
            </a:br>
            <a:r>
              <a:rPr lang="zh-CN" altLang="en-US" sz="1100" dirty="0">
                <a:solidFill>
                  <a:schemeClr val="bg1"/>
                </a:solidFill>
                <a:cs typeface="+mn-ea"/>
                <a:sym typeface="+mn-lt"/>
              </a:rPr>
              <a:t/>
            </a:r>
            <a:br>
              <a:rPr lang="zh-CN" altLang="en-US" sz="1100" dirty="0">
                <a:solidFill>
                  <a:schemeClr val="bg1"/>
                </a:solidFill>
                <a:cs typeface="+mn-ea"/>
                <a:sym typeface="+mn-lt"/>
              </a:rPr>
            </a:br>
            <a:endParaRPr lang="zh-CN" altLang="en-US" sz="11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8" name="TextBox 52">
            <a:extLst>
              <a:ext uri="{FF2B5EF4-FFF2-40B4-BE49-F238E27FC236}">
                <a16:creationId xmlns="" xmlns:a16="http://schemas.microsoft.com/office/drawing/2014/main" id="{C7F2AE0E-136B-DB49-981C-B5DAA42D8145}"/>
              </a:ext>
            </a:extLst>
          </p:cNvPr>
          <p:cNvSpPr txBox="1"/>
          <p:nvPr/>
        </p:nvSpPr>
        <p:spPr>
          <a:xfrm>
            <a:off x="3172010" y="4797187"/>
            <a:ext cx="1632628" cy="467931"/>
          </a:xfrm>
          <a:prstGeom prst="rect">
            <a:avLst/>
          </a:prstGeom>
          <a:noFill/>
        </p:spPr>
        <p:txBody>
          <a:bodyPr wrap="none" lIns="0" tIns="0" rIns="0" bIns="0" anchor="ctr" anchorCtr="1">
            <a:normAutofit/>
          </a:bodyPr>
          <a:lstStyle/>
          <a:p>
            <a:pPr algn="ctr"/>
            <a:endParaRPr lang="zh-CN" altLang="en-US" b="1" dirty="0">
              <a:solidFill>
                <a:schemeClr val="accent2">
                  <a:lumMod val="10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9" name="TextBox 53">
            <a:extLst>
              <a:ext uri="{FF2B5EF4-FFF2-40B4-BE49-F238E27FC236}">
                <a16:creationId xmlns="" xmlns:a16="http://schemas.microsoft.com/office/drawing/2014/main" id="{6F5DD0EB-05AA-934E-A5D1-7B81C5B3F078}"/>
              </a:ext>
            </a:extLst>
          </p:cNvPr>
          <p:cNvSpPr txBox="1">
            <a:spLocks/>
          </p:cNvSpPr>
          <p:nvPr/>
        </p:nvSpPr>
        <p:spPr>
          <a:xfrm>
            <a:off x="3172010" y="5265117"/>
            <a:ext cx="1620033" cy="586008"/>
          </a:xfrm>
          <a:prstGeom prst="rect">
            <a:avLst/>
          </a:prstGeom>
        </p:spPr>
        <p:txBody>
          <a:bodyPr vert="horz" wrap="square" lIns="0" tIns="0" rIns="0" bIns="0" anchor="ctr" anchorCtr="1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1100" dirty="0" smtClean="0">
                <a:solidFill>
                  <a:schemeClr val="bg1"/>
                </a:solidFill>
                <a:cs typeface="+mn-ea"/>
                <a:sym typeface="+mn-lt"/>
              </a:rPr>
              <a:t>. </a:t>
            </a:r>
            <a:r>
              <a:rPr lang="zh-CN" altLang="en-US" sz="1100" dirty="0">
                <a:solidFill>
                  <a:schemeClr val="bg1"/>
                </a:solidFill>
                <a:cs typeface="+mn-ea"/>
                <a:sym typeface="+mn-lt"/>
              </a:rPr>
              <a:t/>
            </a:r>
            <a:br>
              <a:rPr lang="zh-CN" altLang="en-US" sz="1100" dirty="0">
                <a:solidFill>
                  <a:schemeClr val="bg1"/>
                </a:solidFill>
                <a:cs typeface="+mn-ea"/>
                <a:sym typeface="+mn-lt"/>
              </a:rPr>
            </a:br>
            <a:r>
              <a:rPr lang="zh-CN" altLang="en-US" sz="1100" dirty="0">
                <a:solidFill>
                  <a:schemeClr val="bg1"/>
                </a:solidFill>
                <a:cs typeface="+mn-ea"/>
                <a:sym typeface="+mn-lt"/>
              </a:rPr>
              <a:t/>
            </a:r>
            <a:br>
              <a:rPr lang="zh-CN" altLang="en-US" sz="1100" dirty="0">
                <a:solidFill>
                  <a:schemeClr val="bg1"/>
                </a:solidFill>
                <a:cs typeface="+mn-ea"/>
                <a:sym typeface="+mn-lt"/>
              </a:rPr>
            </a:br>
            <a:endParaRPr lang="zh-CN" altLang="en-US" sz="11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1" name="TextBox 55">
            <a:extLst>
              <a:ext uri="{FF2B5EF4-FFF2-40B4-BE49-F238E27FC236}">
                <a16:creationId xmlns="" xmlns:a16="http://schemas.microsoft.com/office/drawing/2014/main" id="{08524556-A9A8-D142-A96A-DAFF189696AF}"/>
              </a:ext>
            </a:extLst>
          </p:cNvPr>
          <p:cNvSpPr txBox="1"/>
          <p:nvPr/>
        </p:nvSpPr>
        <p:spPr>
          <a:xfrm>
            <a:off x="5623562" y="4883156"/>
            <a:ext cx="1632628" cy="467931"/>
          </a:xfrm>
          <a:prstGeom prst="rect">
            <a:avLst/>
          </a:prstGeom>
          <a:noFill/>
        </p:spPr>
        <p:txBody>
          <a:bodyPr wrap="none" lIns="0" tIns="0" rIns="0" bIns="0" anchor="ctr" anchorCtr="1">
            <a:normAutofit/>
          </a:bodyPr>
          <a:lstStyle/>
          <a:p>
            <a:pPr algn="ctr"/>
            <a:endParaRPr lang="zh-CN" altLang="en-US" b="1" dirty="0">
              <a:solidFill>
                <a:schemeClr val="accent3">
                  <a:lumMod val="10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2" name="TextBox 56">
            <a:extLst>
              <a:ext uri="{FF2B5EF4-FFF2-40B4-BE49-F238E27FC236}">
                <a16:creationId xmlns="" xmlns:a16="http://schemas.microsoft.com/office/drawing/2014/main" id="{72C33E5D-0FB5-C34F-8C2B-111D8A825F55}"/>
              </a:ext>
            </a:extLst>
          </p:cNvPr>
          <p:cNvSpPr txBox="1">
            <a:spLocks/>
          </p:cNvSpPr>
          <p:nvPr/>
        </p:nvSpPr>
        <p:spPr>
          <a:xfrm>
            <a:off x="5365654" y="5278296"/>
            <a:ext cx="1620033" cy="586008"/>
          </a:xfrm>
          <a:prstGeom prst="rect">
            <a:avLst/>
          </a:prstGeom>
        </p:spPr>
        <p:txBody>
          <a:bodyPr vert="horz" wrap="square" lIns="0" tIns="0" rIns="0" bIns="0" anchor="ctr" anchorCtr="1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1100" dirty="0" smtClean="0">
                <a:solidFill>
                  <a:schemeClr val="bg1"/>
                </a:solidFill>
                <a:cs typeface="+mn-ea"/>
                <a:sym typeface="+mn-lt"/>
              </a:rPr>
              <a:t>. </a:t>
            </a:r>
            <a:r>
              <a:rPr lang="zh-CN" altLang="en-US" sz="1100" dirty="0">
                <a:solidFill>
                  <a:schemeClr val="bg1"/>
                </a:solidFill>
                <a:cs typeface="+mn-ea"/>
                <a:sym typeface="+mn-lt"/>
              </a:rPr>
              <a:t/>
            </a:r>
            <a:br>
              <a:rPr lang="zh-CN" altLang="en-US" sz="1100" dirty="0">
                <a:solidFill>
                  <a:schemeClr val="bg1"/>
                </a:solidFill>
                <a:cs typeface="+mn-ea"/>
                <a:sym typeface="+mn-lt"/>
              </a:rPr>
            </a:br>
            <a:r>
              <a:rPr lang="zh-CN" altLang="en-US" sz="1100" dirty="0">
                <a:solidFill>
                  <a:schemeClr val="bg1"/>
                </a:solidFill>
                <a:cs typeface="+mn-ea"/>
                <a:sym typeface="+mn-lt"/>
              </a:rPr>
              <a:t/>
            </a:r>
            <a:br>
              <a:rPr lang="zh-CN" altLang="en-US" sz="1100" dirty="0">
                <a:solidFill>
                  <a:schemeClr val="bg1"/>
                </a:solidFill>
                <a:cs typeface="+mn-ea"/>
                <a:sym typeface="+mn-lt"/>
              </a:rPr>
            </a:br>
            <a:endParaRPr lang="zh-CN" altLang="en-US" sz="11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4" name="TextBox 58">
            <a:extLst>
              <a:ext uri="{FF2B5EF4-FFF2-40B4-BE49-F238E27FC236}">
                <a16:creationId xmlns="" xmlns:a16="http://schemas.microsoft.com/office/drawing/2014/main" id="{6A3C9776-F048-A347-8734-ACABE80368DE}"/>
              </a:ext>
            </a:extLst>
          </p:cNvPr>
          <p:cNvSpPr txBox="1"/>
          <p:nvPr/>
        </p:nvSpPr>
        <p:spPr>
          <a:xfrm>
            <a:off x="7374765" y="4797187"/>
            <a:ext cx="1632628" cy="467931"/>
          </a:xfrm>
          <a:prstGeom prst="rect">
            <a:avLst/>
          </a:prstGeom>
          <a:noFill/>
        </p:spPr>
        <p:txBody>
          <a:bodyPr wrap="none" lIns="0" tIns="0" rIns="0" bIns="0" anchor="ctr" anchorCtr="1">
            <a:normAutofit/>
          </a:bodyPr>
          <a:lstStyle/>
          <a:p>
            <a:pPr algn="ctr"/>
            <a:endParaRPr lang="zh-CN" altLang="en-US" b="1" dirty="0">
              <a:solidFill>
                <a:schemeClr val="accent4">
                  <a:lumMod val="10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5" name="TextBox 59">
            <a:extLst>
              <a:ext uri="{FF2B5EF4-FFF2-40B4-BE49-F238E27FC236}">
                <a16:creationId xmlns="" xmlns:a16="http://schemas.microsoft.com/office/drawing/2014/main" id="{E4BE603C-8EEE-4845-B407-B24440F17CF0}"/>
              </a:ext>
            </a:extLst>
          </p:cNvPr>
          <p:cNvSpPr txBox="1">
            <a:spLocks/>
          </p:cNvSpPr>
          <p:nvPr/>
        </p:nvSpPr>
        <p:spPr>
          <a:xfrm>
            <a:off x="7374765" y="5265117"/>
            <a:ext cx="1620033" cy="586008"/>
          </a:xfrm>
          <a:prstGeom prst="rect">
            <a:avLst/>
          </a:prstGeom>
        </p:spPr>
        <p:txBody>
          <a:bodyPr vert="horz" wrap="square" lIns="0" tIns="0" rIns="0" bIns="0" anchor="ctr" anchorCtr="1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1100" dirty="0">
                <a:solidFill>
                  <a:schemeClr val="bg1"/>
                </a:solidFill>
                <a:cs typeface="+mn-ea"/>
                <a:sym typeface="+mn-lt"/>
              </a:rPr>
              <a:t/>
            </a:r>
            <a:br>
              <a:rPr lang="zh-CN" altLang="en-US" sz="1100" dirty="0">
                <a:solidFill>
                  <a:schemeClr val="bg1"/>
                </a:solidFill>
                <a:cs typeface="+mn-ea"/>
                <a:sym typeface="+mn-lt"/>
              </a:rPr>
            </a:br>
            <a:r>
              <a:rPr lang="zh-CN" altLang="en-US" sz="1100" dirty="0">
                <a:solidFill>
                  <a:schemeClr val="bg1"/>
                </a:solidFill>
                <a:cs typeface="+mn-ea"/>
                <a:sym typeface="+mn-lt"/>
              </a:rPr>
              <a:t/>
            </a:r>
            <a:br>
              <a:rPr lang="zh-CN" altLang="en-US" sz="1100" dirty="0">
                <a:solidFill>
                  <a:schemeClr val="bg1"/>
                </a:solidFill>
                <a:cs typeface="+mn-ea"/>
                <a:sym typeface="+mn-lt"/>
              </a:rPr>
            </a:br>
            <a:endParaRPr lang="zh-CN" altLang="en-US" sz="11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7" name="TextBox 61">
            <a:extLst>
              <a:ext uri="{FF2B5EF4-FFF2-40B4-BE49-F238E27FC236}">
                <a16:creationId xmlns="" xmlns:a16="http://schemas.microsoft.com/office/drawing/2014/main" id="{6376FAB9-E5FA-8349-B718-276D0FF70620}"/>
              </a:ext>
            </a:extLst>
          </p:cNvPr>
          <p:cNvSpPr txBox="1"/>
          <p:nvPr/>
        </p:nvSpPr>
        <p:spPr>
          <a:xfrm>
            <a:off x="9816123" y="4816225"/>
            <a:ext cx="1733569" cy="467931"/>
          </a:xfrm>
          <a:prstGeom prst="rect">
            <a:avLst/>
          </a:prstGeom>
          <a:noFill/>
        </p:spPr>
        <p:txBody>
          <a:bodyPr wrap="none" lIns="0" tIns="0" rIns="0" bIns="0" anchor="ctr" anchorCtr="1">
            <a:normAutofit/>
          </a:bodyPr>
          <a:lstStyle/>
          <a:p>
            <a:pPr algn="ctr"/>
            <a:endParaRPr lang="zh-CN" altLang="en-US" b="1" dirty="0">
              <a:solidFill>
                <a:schemeClr val="accent5">
                  <a:lumMod val="10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8" name="TextBox 62">
            <a:extLst>
              <a:ext uri="{FF2B5EF4-FFF2-40B4-BE49-F238E27FC236}">
                <a16:creationId xmlns="" xmlns:a16="http://schemas.microsoft.com/office/drawing/2014/main" id="{C2F93BB6-35BE-B24B-BC2B-AD8D7F53E6E7}"/>
              </a:ext>
            </a:extLst>
          </p:cNvPr>
          <p:cNvSpPr txBox="1">
            <a:spLocks/>
          </p:cNvSpPr>
          <p:nvPr/>
        </p:nvSpPr>
        <p:spPr>
          <a:xfrm>
            <a:off x="9495034" y="5265117"/>
            <a:ext cx="1620033" cy="586008"/>
          </a:xfrm>
          <a:prstGeom prst="rect">
            <a:avLst/>
          </a:prstGeom>
        </p:spPr>
        <p:txBody>
          <a:bodyPr vert="horz" wrap="square" lIns="0" tIns="0" rIns="0" bIns="0" anchor="ctr" anchorCtr="1">
            <a:noAutofit/>
          </a:bodyPr>
          <a:lstStyle/>
          <a:p>
            <a:pPr>
              <a:lnSpc>
                <a:spcPct val="120000"/>
              </a:lnSpc>
            </a:pPr>
            <a:endParaRPr lang="zh-CN" altLang="en-US" sz="11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026" name="Picture 2" descr="C:\Users\Пользователь\Desktop\G._Nadzhafov__Valya_Kotik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335" y="1282536"/>
            <a:ext cx="3624896" cy="493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556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6EC9C45-5498-884F-B1E1-489210D4F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7631" y="365125"/>
            <a:ext cx="6766169" cy="6246690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Четырнадцатилетний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пионер Володя Дубинин вступает в ряды партизан, укрывающихся от фашистов в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Старокарантинских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каменоломнях. Вскоре гитлеровцы замуровывают почти все выходы из каменоломен. Но Володя выбирается наружу сквозь узкие лазы — там, где не пролезет взрослый, и, рискуя жизнью, приносит партизанам ценные сведения о противнике.</a:t>
            </a:r>
            <a:endParaRPr lang="x-none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54" y="684237"/>
            <a:ext cx="3533322" cy="5388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256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861169" y="515815"/>
            <a:ext cx="629138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"</a:t>
            </a:r>
            <a:r>
              <a:rPr lang="ru-RU" sz="2400" dirty="0">
                <a:solidFill>
                  <a:schemeClr val="bg1"/>
                </a:solidFill>
              </a:rPr>
              <a:t>Витя Коробков – пионер, партизан" от Ершова Якова Алексеевича – это захватывающая военно-историческая повесть, изданная Издательским домом </a:t>
            </a:r>
            <a:r>
              <a:rPr lang="ru-RU" sz="2400" dirty="0" err="1">
                <a:solidFill>
                  <a:schemeClr val="bg1"/>
                </a:solidFill>
              </a:rPr>
              <a:t>Вахромеева</a:t>
            </a:r>
            <a:r>
              <a:rPr lang="ru-RU" sz="2400" dirty="0">
                <a:solidFill>
                  <a:schemeClr val="bg1"/>
                </a:solidFill>
              </a:rPr>
              <a:t>. Книга написана на офсетной бумаге и имеет твердую обложку, что делает её не только удобной для чтения, но и долговечной. Содержание книги размещено на 264 страницах, предлагая читателю глубокое погружение в исторические события. Автор мастерски воссоздает атмосферу тех времен, рассказывая о подвигах и жизни пионера и партизана Вити </a:t>
            </a:r>
            <a:r>
              <a:rPr lang="ru-RU" sz="2400" dirty="0" err="1">
                <a:solidFill>
                  <a:schemeClr val="bg1"/>
                </a:solidFill>
              </a:rPr>
              <a:t>Коробкова</a:t>
            </a:r>
            <a:r>
              <a:rPr lang="ru-RU" sz="2400" dirty="0">
                <a:solidFill>
                  <a:schemeClr val="bg1"/>
                </a:solidFill>
              </a:rPr>
              <a:t>. Эта книга будет интересна всем, кто увлекается военной историей и хочет узнать о героизме и самопожертвовании в трудные времена.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759938" y="296985"/>
            <a:ext cx="5593862" cy="587997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24" y="365126"/>
            <a:ext cx="4532923" cy="6043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3582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3243384" y="1000369"/>
            <a:ext cx="8315570" cy="5236308"/>
          </a:xfrm>
        </p:spPr>
        <p:txBody>
          <a:bodyPr>
            <a:normAutofit fontScale="90000"/>
          </a:bodyPr>
          <a:lstStyle/>
          <a:p>
            <a:r>
              <a:rPr lang="ru-RU" sz="4000" dirty="0"/>
              <a:t>Я прочитал много книг про пионеров-героев. Восхищаюсь их мужеством, смелостью, отвагой. Они заслуживают уважение. Мы должны помнить их, маленьких героев, героев военного времени. Боря </a:t>
            </a:r>
            <a:r>
              <a:rPr lang="ru-RU" sz="4000" dirty="0" err="1"/>
              <a:t>Цариков</a:t>
            </a:r>
            <a:r>
              <a:rPr lang="ru-RU" sz="4000" dirty="0"/>
              <a:t> - не смотря на юный возраст и короткую жизнь совершил не мало боевых подвигов.</a:t>
            </a:r>
            <a:r>
              <a:rPr lang="ru-RU" sz="4000" dirty="0"/>
              <a:t/>
            </a:r>
            <a:br>
              <a:rPr lang="ru-RU" sz="4000" dirty="0"/>
            </a:b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495" y="734646"/>
            <a:ext cx="2408932" cy="316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525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8339" y="836245"/>
            <a:ext cx="4603262" cy="4564185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64554" y="1825625"/>
            <a:ext cx="5789246" cy="4351338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Я прочитала произведение В.Н</a:t>
            </a:r>
            <a:r>
              <a:rPr lang="ru-RU" dirty="0" smtClean="0"/>
              <a:t>. Морозова </a:t>
            </a:r>
            <a:r>
              <a:rPr lang="ru-RU" dirty="0"/>
              <a:t>"Марат </a:t>
            </a:r>
            <a:r>
              <a:rPr lang="ru-RU" dirty="0" err="1"/>
              <a:t>Казей</a:t>
            </a:r>
            <a:r>
              <a:rPr lang="ru-RU" dirty="0"/>
              <a:t>". Когда я его читала, то в некоторых моментах было грустно, но я была восхищена поступком храброго и верного Родине человека Марата </a:t>
            </a:r>
            <a:r>
              <a:rPr lang="ru-RU" dirty="0" err="1"/>
              <a:t>Казея</a:t>
            </a:r>
            <a:r>
              <a:rPr lang="ru-RU" dirty="0"/>
              <a:t>. Мне понравилась история про этого героя. Его планы, решительность, ответственность, смелость и храбрость. В столь юном возрасте он совершил очень много героических поступков. Не каждый решится на такое.</a:t>
            </a:r>
          </a:p>
          <a:p>
            <a:r>
              <a:rPr lang="ru-RU" dirty="0">
                <a:hlinkClick r:id="rId2"/>
              </a:rPr>
              <a:t/>
            </a:r>
            <a:br>
              <a:rPr lang="ru-RU" dirty="0">
                <a:hlinkClick r:id="rId2"/>
              </a:rPr>
            </a:b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1" y="733774"/>
            <a:ext cx="3136054" cy="4166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6655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953477"/>
            <a:ext cx="3749431" cy="443913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92430" y="1927225"/>
            <a:ext cx="6461369" cy="4351338"/>
          </a:xfrm>
        </p:spPr>
        <p:txBody>
          <a:bodyPr>
            <a:normAutofit/>
          </a:bodyPr>
          <a:lstStyle/>
          <a:p>
            <a:r>
              <a:rPr lang="ru-RU" dirty="0"/>
              <a:t>Книга посвящена юной героине Великой Отечественной войны - Зине Портновой, удостоенной звания Героя Советского Союза. Автор собрал большой материал о маленькой подпольщице, ее родных и близких, сумел правдиво рассказать о короткой, но яркой жизни Зины, ее участии в борьбе с фашистскими захватчиками.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69" y="807525"/>
            <a:ext cx="3378275" cy="4319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68706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331</Words>
  <Application>Microsoft Office PowerPoint</Application>
  <PresentationFormat>Произвольный</PresentationFormat>
  <Paragraphs>16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Office Theme</vt:lpstr>
      <vt:lpstr>«ОНИ           НЕ ВЫБИРАЛИ ВОЙНУ»</vt:lpstr>
      <vt:lpstr>     В мирные дни, побеждая и строя,  Помнит Отчизна года боевые.  Славьтесь в веках, пионеры-герои!  Славьтесь, товарищи, вечно живые! </vt:lpstr>
      <vt:lpstr>  Книга рассказывает о пионере Вале Котике, который за подвиги, совершенные в годы Великой Отечественной войны, был удостоен самой высшей награды Родины – звания Героя Советского Союза.</vt:lpstr>
      <vt:lpstr>Четырнадцатилетний пионер Володя Дубинин вступает в ряды партизан, укрывающихся от фашистов в Старокарантинских каменоломнях. Вскоре гитлеровцы замуровывают почти все выходы из каменоломен. Но Володя выбирается наружу сквозь узкие лазы — там, где не пролезет взрослый, и, рискуя жизнью, приносит партизанам ценные сведения о противнике.</vt:lpstr>
      <vt:lpstr>Презентация PowerPoint</vt:lpstr>
      <vt:lpstr>Я прочитал много книг про пионеров-героев. Восхищаюсь их мужеством, смелостью, отвагой. Они заслуживают уважение. Мы должны помнить их, маленьких героев, героев военного времени. Боря Цариков - не смотря на юный возраст и короткую жизнь совершил не мало боевых подвигов.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Microsoft Office User</dc:creator>
  <cp:lastModifiedBy>Пользователь</cp:lastModifiedBy>
  <cp:revision>9</cp:revision>
  <dcterms:created xsi:type="dcterms:W3CDTF">2023-07-14T16:05:27Z</dcterms:created>
  <dcterms:modified xsi:type="dcterms:W3CDTF">2025-03-03T11:42:50Z</dcterms:modified>
</cp:coreProperties>
</file>