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1" r:id="rId3"/>
    <p:sldId id="257" r:id="rId4"/>
    <p:sldId id="258" r:id="rId5"/>
    <p:sldId id="303" r:id="rId6"/>
    <p:sldId id="300" r:id="rId7"/>
    <p:sldId id="262" r:id="rId8"/>
    <p:sldId id="301" r:id="rId9"/>
    <p:sldId id="263" r:id="rId10"/>
    <p:sldId id="264" r:id="rId11"/>
    <p:sldId id="265" r:id="rId12"/>
    <p:sldId id="266" r:id="rId13"/>
    <p:sldId id="302" r:id="rId14"/>
    <p:sldId id="267" r:id="rId15"/>
    <p:sldId id="268" r:id="rId16"/>
    <p:sldId id="269" r:id="rId17"/>
    <p:sldId id="270" r:id="rId18"/>
    <p:sldId id="299" r:id="rId19"/>
    <p:sldId id="273" r:id="rId20"/>
    <p:sldId id="275" r:id="rId21"/>
    <p:sldId id="277" r:id="rId22"/>
    <p:sldId id="279" r:id="rId23"/>
    <p:sldId id="281" r:id="rId24"/>
    <p:sldId id="283" r:id="rId25"/>
    <p:sldId id="287" r:id="rId26"/>
    <p:sldId id="286" r:id="rId27"/>
    <p:sldId id="289" r:id="rId28"/>
    <p:sldId id="290" r:id="rId29"/>
    <p:sldId id="291" r:id="rId30"/>
    <p:sldId id="297" r:id="rId31"/>
    <p:sldId id="293" r:id="rId32"/>
    <p:sldId id="298" r:id="rId33"/>
    <p:sldId id="294" r:id="rId34"/>
    <p:sldId id="295" r:id="rId35"/>
    <p:sldId id="296" r:id="rId36"/>
    <p:sldId id="304" r:id="rId3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1%D0%B8%D0%B3%D0%BC%D0%B0_(%D0%B1%D1%83%D0%BA%D0%B2%D0%B0)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285860"/>
            <a:ext cx="7772400" cy="2286016"/>
          </a:xfrm>
        </p:spPr>
        <p:txBody>
          <a:bodyPr>
            <a:normAutofit/>
          </a:bodyPr>
          <a:lstStyle/>
          <a:p>
            <a:r>
              <a:rPr lang="ru-RU" dirty="0" smtClean="0"/>
              <a:t>НЕДОСТАТКИ ПРОИЗНОШЕНИЯ ШИПЯЩИХ ЗВУКОВ И ПРИЁМЫ ИХ ПОСТАНОВКИ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3786190"/>
            <a:ext cx="4429156" cy="1571636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Подготовила </a:t>
            </a:r>
          </a:p>
          <a:p>
            <a:pPr algn="r"/>
            <a:r>
              <a:rPr lang="ru-RU" dirty="0" smtClean="0"/>
              <a:t>учитель-логопед МБОУ </a:t>
            </a:r>
          </a:p>
          <a:p>
            <a:pPr algn="r"/>
            <a:r>
              <a:rPr lang="ru-RU" dirty="0" smtClean="0"/>
              <a:t>«Красногвардейская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школа №1</a:t>
            </a:r>
            <a:r>
              <a:rPr lang="ru-RU" dirty="0" smtClean="0"/>
              <a:t>» </a:t>
            </a:r>
          </a:p>
          <a:p>
            <a:pPr algn="r"/>
            <a:r>
              <a:rPr lang="ru-RU" dirty="0" err="1" smtClean="0"/>
              <a:t>Мамбетова</a:t>
            </a:r>
            <a:r>
              <a:rPr lang="ru-RU" dirty="0" smtClean="0"/>
              <a:t> Савина </a:t>
            </a:r>
            <a:r>
              <a:rPr lang="ru-RU" dirty="0" smtClean="0"/>
              <a:t>Ремзиевна,</a:t>
            </a:r>
          </a:p>
          <a:p>
            <a:pPr algn="r"/>
            <a:r>
              <a:rPr lang="ru-RU" smtClean="0"/>
              <a:t>Февраль, 2021 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err="1" smtClean="0">
                <a:cs typeface="Times New Roman" pitchFamily="18" charset="0"/>
              </a:rPr>
              <a:t>Парасигматизм</a:t>
            </a:r>
            <a:r>
              <a:rPr lang="ru-RU" sz="3100" dirty="0" smtClean="0">
                <a:cs typeface="Times New Roman" pitchFamily="18" charset="0"/>
              </a:rPr>
              <a:t> - замена звуков </a:t>
            </a:r>
            <a:r>
              <a:rPr lang="ru-RU" sz="3200" b="1" dirty="0" smtClean="0"/>
              <a:t>[</a:t>
            </a:r>
            <a:r>
              <a:rPr lang="ru-RU" sz="3200" b="1" dirty="0" err="1" smtClean="0"/>
              <a:t>ш</a:t>
            </a:r>
            <a:r>
              <a:rPr lang="ru-RU" sz="3200" b="1" dirty="0" smtClean="0"/>
              <a:t>], [ж], [ч], [</a:t>
            </a:r>
            <a:r>
              <a:rPr lang="ru-RU" sz="3200" b="1" dirty="0" err="1" smtClean="0"/>
              <a:t>щ</a:t>
            </a:r>
            <a:r>
              <a:rPr lang="ru-RU" sz="3200" b="1" dirty="0" smtClean="0"/>
              <a:t>] </a:t>
            </a:r>
            <a:r>
              <a:rPr lang="ru-RU" sz="3100" dirty="0" smtClean="0">
                <a:cs typeface="Times New Roman" pitchFamily="18" charset="0"/>
              </a:rPr>
              <a:t>другими звуками.</a:t>
            </a:r>
            <a:r>
              <a:rPr lang="ru-RU" sz="3100" dirty="0" smtClean="0"/>
              <a:t> 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Губно-зубной </a:t>
            </a:r>
            <a:r>
              <a:rPr lang="ru-RU" sz="3800" b="1" i="1" dirty="0" err="1" smtClean="0">
                <a:latin typeface="Times New Roman" pitchFamily="18" charset="0"/>
                <a:cs typeface="Times New Roman" pitchFamily="18" charset="0"/>
              </a:rPr>
              <a:t>парасигматизм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когда нижняя губа поднимается к верхним резцам, образуется щель, сквозь которую выходит воздушная струя; звук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при таком произношении заменяется на звук [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] (шлем – «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флем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», ножка – «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нофка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») .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i="1" dirty="0" err="1" smtClean="0">
                <a:latin typeface="Times New Roman" pitchFamily="18" charset="0"/>
                <a:cs typeface="Times New Roman" pitchFamily="18" charset="0"/>
              </a:rPr>
              <a:t>Призубный</a:t>
            </a: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800" b="1" i="1" dirty="0" err="1" smtClean="0">
                <a:latin typeface="Times New Roman" pitchFamily="18" charset="0"/>
                <a:cs typeface="Times New Roman" pitchFamily="18" charset="0"/>
              </a:rPr>
              <a:t>парасигматизм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когда кончик языка упирается в верхние и нижние резцы, и мешает струе воздуха свободно пройти сквозь зубную щель, боковые края языка прижаты к верхним коренным зубам; звук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при таком произношении заменяется на звук [т] (шуба – «туба», каша – «ката»). </a:t>
            </a:r>
          </a:p>
          <a:p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Свистящий </a:t>
            </a:r>
            <a:r>
              <a:rPr lang="ru-RU" sz="3800" b="1" i="1" dirty="0" err="1" smtClean="0">
                <a:latin typeface="Times New Roman" pitchFamily="18" charset="0"/>
                <a:cs typeface="Times New Roman" pitchFamily="18" charset="0"/>
              </a:rPr>
              <a:t>парасигматизм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когда губы растянуты в улыбку, а широкий кончик языка опущен за нижние резцы, посередине языка образуется желоб, по которому выходит воздушная струя; при таком произношении звук [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] заменяется  звуком [с] (кошка –«коска», шапка – «сапка»).</a:t>
            </a:r>
          </a:p>
          <a:p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Шипящий </a:t>
            </a:r>
            <a:r>
              <a:rPr lang="ru-RU" sz="3800" b="1" i="1" dirty="0" err="1" smtClean="0">
                <a:latin typeface="Times New Roman" pitchFamily="18" charset="0"/>
                <a:cs typeface="Times New Roman" pitchFamily="18" charset="0"/>
              </a:rPr>
              <a:t>парасигматизм</a:t>
            </a: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При этом нарушении звучание сходно со звучанием смягченного звука [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] : шапка - "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щапка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", машина - "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мащина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", душ - "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дущ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". В отличие от нормальной артикуляции, в этом случае губы округлены и слегка выдвинуты вперед, язык опущен вниз и отходит назад или упирается в нижние десны, желобок посередине языка не образуется, боковые края языка опущены, не смыкаются с коренными зубами. Воздушная струя при поднесении ладони ко рту растекается по всей поверхности языка.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Парасигматизмы шипящих звуков проявляются в следующих основных заменах: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] – [с], [т], [ж];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[ж] – [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], [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], [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];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[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] – [с’], [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], [т];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[ч] – [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], [т’], [с].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Приемы постановки шипящих звуков.</a:t>
            </a:r>
            <a:endParaRPr lang="ru-RU" dirty="0"/>
          </a:p>
        </p:txBody>
      </p:sp>
      <p:pic>
        <p:nvPicPr>
          <p:cNvPr id="4" name="Содержимое 3" descr="zerkalo-590x230.jpg"/>
          <p:cNvPicPr>
            <a:picLocks noGrp="1" noChangeAspect="1"/>
          </p:cNvPicPr>
          <p:nvPr>
            <p:ph idx="1"/>
          </p:nvPr>
        </p:nvPicPr>
        <p:blipFill>
          <a:blip r:embed="rId2"/>
          <a:srcRect l="30457"/>
          <a:stretch>
            <a:fillRect/>
          </a:stretch>
        </p:blipFill>
        <p:spPr>
          <a:xfrm>
            <a:off x="3143240" y="2000240"/>
            <a:ext cx="3262296" cy="2190750"/>
          </a:xfrm>
        </p:spPr>
      </p:pic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1857364"/>
            <a:ext cx="2164073" cy="1333780"/>
          </a:xfrm>
          <a:prstGeom prst="rect">
            <a:avLst/>
          </a:prstGeom>
        </p:spPr>
      </p:pic>
      <p:pic>
        <p:nvPicPr>
          <p:cNvPr id="11" name="Рисунок 10" descr="467_2trh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3571876"/>
            <a:ext cx="1643074" cy="1643074"/>
          </a:xfrm>
          <a:prstGeom prst="rect">
            <a:avLst/>
          </a:prstGeom>
        </p:spPr>
      </p:pic>
      <p:pic>
        <p:nvPicPr>
          <p:cNvPr id="12" name="Рисунок 11" descr="1817279-c90b0c04a6c1393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1785926"/>
            <a:ext cx="2143108" cy="1456378"/>
          </a:xfrm>
          <a:prstGeom prst="rect">
            <a:avLst/>
          </a:prstGeom>
        </p:spPr>
      </p:pic>
      <p:pic>
        <p:nvPicPr>
          <p:cNvPr id="13" name="Рисунок 12" descr="2366909-e19f075f0ec1a61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7356" y="3500439"/>
            <a:ext cx="1893879" cy="15716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Постановка звука</a:t>
            </a:r>
            <a:r>
              <a:rPr lang="ru-RU" sz="6000" dirty="0" smtClean="0"/>
              <a:t>: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ru-RU" b="1" i="1" dirty="0" smtClean="0"/>
              <a:t>процесс формирования артикуляции;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i="1" dirty="0" smtClean="0"/>
              <a:t>обучение ребенка произношению звука в изолированном звучании. 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Этап постановки звука включает: 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1)  развитие восприятия речи;</a:t>
            </a:r>
          </a:p>
          <a:p>
            <a:pPr>
              <a:lnSpc>
                <a:spcPct val="20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2)  формирование фонематического анализа;</a:t>
            </a:r>
          </a:p>
          <a:p>
            <a:pPr>
              <a:lnSpc>
                <a:spcPct val="20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3)  развитие артикуляторной моторики;</a:t>
            </a:r>
          </a:p>
          <a:p>
            <a:pPr>
              <a:lnSpc>
                <a:spcPct val="20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4)  работа по непосредственной постановке звука.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u="sng" dirty="0" smtClean="0"/>
              <a:t>Комплекс упражнений для формирования правильного звукопроизношения шипящих звуков: [</a:t>
            </a:r>
            <a:r>
              <a:rPr lang="ru-RU" sz="2000" b="1" i="1" u="sng" dirty="0" err="1" smtClean="0"/>
              <a:t>ш</a:t>
            </a:r>
            <a:r>
              <a:rPr lang="ru-RU" sz="2000" b="1" i="1" u="sng" dirty="0" smtClean="0"/>
              <a:t>], [ж], [ч], [</a:t>
            </a:r>
            <a:r>
              <a:rPr lang="ru-RU" sz="2000" b="1" i="1" u="sng" dirty="0" err="1" smtClean="0"/>
              <a:t>щ</a:t>
            </a:r>
            <a:r>
              <a:rPr lang="ru-RU" sz="2000" b="1" i="1" u="sng" dirty="0" smtClean="0"/>
              <a:t>].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1856412.jpg"/>
          <p:cNvPicPr>
            <a:picLocks noGrp="1" noChangeAspect="1"/>
          </p:cNvPicPr>
          <p:nvPr>
            <p:ph idx="1"/>
          </p:nvPr>
        </p:nvPicPr>
        <p:blipFill>
          <a:blip r:embed="rId2"/>
          <a:srcRect t="18373"/>
          <a:stretch>
            <a:fillRect/>
          </a:stretch>
        </p:blipFill>
        <p:spPr>
          <a:xfrm>
            <a:off x="785786" y="1285860"/>
            <a:ext cx="7572428" cy="471490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vtomatizatsiya-zvuka-sh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00042"/>
            <a:ext cx="7583420" cy="542928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Основные способы постановки правильного произношения: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 lnSpcReduction="10000"/>
          </a:bodyPr>
          <a:lstStyle/>
          <a:p>
            <a:pPr>
              <a:lnSpc>
                <a:spcPct val="220000"/>
              </a:lnSpc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  подражанию;</a:t>
            </a:r>
          </a:p>
          <a:p>
            <a:pPr>
              <a:lnSpc>
                <a:spcPct val="220000"/>
              </a:lnSpc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 артикуляционных упражнений;</a:t>
            </a:r>
          </a:p>
          <a:p>
            <a:pPr>
              <a:lnSpc>
                <a:spcPct val="220000"/>
              </a:lnSpc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 опорных звуков;</a:t>
            </a:r>
          </a:p>
          <a:p>
            <a:pPr>
              <a:lnSpc>
                <a:spcPct val="220000"/>
              </a:lnSpc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  механической помощью.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Обратите внимание!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 При </a:t>
            </a:r>
            <a:r>
              <a:rPr lang="ru-RU" b="1" i="1" dirty="0" smtClean="0"/>
              <a:t>межзубном </a:t>
            </a:r>
            <a:r>
              <a:rPr lang="ru-RU" b="1" i="1" dirty="0" err="1" smtClean="0"/>
              <a:t>сигматизме</a:t>
            </a:r>
            <a:r>
              <a:rPr lang="ru-RU" b="1" dirty="0" smtClean="0"/>
              <a:t>, когда кончик языка продвигается между верхними и нижними резцами, следует проводить упражнения, направленные на поднятие кончика языка за верхние резцы.</a:t>
            </a:r>
          </a:p>
          <a:p>
            <a:r>
              <a:rPr lang="ru-RU" b="1" dirty="0" smtClean="0"/>
              <a:t>При </a:t>
            </a:r>
            <a:r>
              <a:rPr lang="ru-RU" b="1" i="1" dirty="0" smtClean="0"/>
              <a:t>носовом </a:t>
            </a:r>
            <a:r>
              <a:rPr lang="ru-RU" b="1" i="1" dirty="0" err="1" smtClean="0"/>
              <a:t>сигматизме</a:t>
            </a:r>
            <a:r>
              <a:rPr lang="ru-RU" b="1" dirty="0" smtClean="0"/>
              <a:t>, надо хорошо поработать над формированием правильного выдоха воздушного струи через середину ротовой полости.</a:t>
            </a:r>
          </a:p>
          <a:p>
            <a:r>
              <a:rPr lang="ru-RU" b="1" dirty="0" smtClean="0"/>
              <a:t>При </a:t>
            </a:r>
            <a:r>
              <a:rPr lang="ru-RU" b="1" i="1" dirty="0" smtClean="0"/>
              <a:t>губно-зубном</a:t>
            </a:r>
            <a:r>
              <a:rPr lang="ru-RU" b="1" dirty="0" smtClean="0"/>
              <a:t>  </a:t>
            </a:r>
            <a:r>
              <a:rPr lang="ru-RU" b="1" i="1" dirty="0" err="1" smtClean="0"/>
              <a:t>парасигматизме</a:t>
            </a:r>
            <a:r>
              <a:rPr lang="ru-RU" b="1" i="1" dirty="0" smtClean="0"/>
              <a:t>  </a:t>
            </a:r>
            <a:r>
              <a:rPr lang="ru-RU" b="1" dirty="0" smtClean="0"/>
              <a:t>работа начинается с различения на слух звуков [</a:t>
            </a:r>
            <a:r>
              <a:rPr lang="ru-RU" b="1" dirty="0" err="1" smtClean="0"/>
              <a:t>ш</a:t>
            </a:r>
            <a:r>
              <a:rPr lang="ru-RU" b="1" dirty="0" smtClean="0"/>
              <a:t>] и [</a:t>
            </a:r>
            <a:r>
              <a:rPr lang="ru-RU" b="1" dirty="0" err="1" smtClean="0"/>
              <a:t>ф</a:t>
            </a:r>
            <a:r>
              <a:rPr lang="ru-RU" b="1" dirty="0" smtClean="0"/>
              <a:t>].</a:t>
            </a:r>
          </a:p>
          <a:p>
            <a:r>
              <a:rPr lang="ru-RU" b="1" dirty="0" smtClean="0"/>
              <a:t>При </a:t>
            </a:r>
            <a:r>
              <a:rPr lang="ru-RU" b="1" i="1" dirty="0" err="1" smtClean="0"/>
              <a:t>призубном</a:t>
            </a:r>
            <a:r>
              <a:rPr lang="ru-RU" b="1" i="1" dirty="0" smtClean="0"/>
              <a:t>  </a:t>
            </a:r>
            <a:r>
              <a:rPr lang="ru-RU" b="1" i="1" dirty="0" err="1" smtClean="0"/>
              <a:t>парасигматизме</a:t>
            </a:r>
            <a:r>
              <a:rPr lang="ru-RU" b="1" dirty="0" smtClean="0"/>
              <a:t> работа начинается с различения на слух звуков [</a:t>
            </a:r>
            <a:r>
              <a:rPr lang="ru-RU" b="1" dirty="0" err="1" smtClean="0"/>
              <a:t>ш</a:t>
            </a:r>
            <a:r>
              <a:rPr lang="ru-RU" b="1" dirty="0" smtClean="0"/>
              <a:t>] и [т].</a:t>
            </a:r>
          </a:p>
          <a:p>
            <a:r>
              <a:rPr lang="ru-RU" b="1" dirty="0" smtClean="0"/>
              <a:t>При </a:t>
            </a:r>
            <a:r>
              <a:rPr lang="ru-RU" b="1" i="1" dirty="0" smtClean="0"/>
              <a:t>свистящем </a:t>
            </a:r>
            <a:r>
              <a:rPr lang="ru-RU" b="1" i="1" dirty="0" err="1" smtClean="0"/>
              <a:t>парасигматизме</a:t>
            </a:r>
            <a:r>
              <a:rPr lang="ru-RU" b="1" dirty="0" smtClean="0"/>
              <a:t> работа начинается с различения на слух звуков [</a:t>
            </a:r>
            <a:r>
              <a:rPr lang="ru-RU" b="1" dirty="0" err="1" smtClean="0"/>
              <a:t>ш</a:t>
            </a:r>
            <a:r>
              <a:rPr lang="ru-RU" b="1" dirty="0" smtClean="0"/>
              <a:t>] и [с].</a:t>
            </a:r>
            <a:endParaRPr lang="ru-RU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736013" cy="1143000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ru-RU" sz="4000" i="1" dirty="0" smtClean="0"/>
              <a:t>Постановка звука  </a:t>
            </a:r>
            <a:r>
              <a:rPr lang="en-US" i="1" dirty="0" smtClean="0">
                <a:effectLst/>
                <a:cs typeface="Times New Roman" pitchFamily="18" charset="0"/>
              </a:rPr>
              <a:t>[</a:t>
            </a:r>
            <a:r>
              <a:rPr lang="ru-RU" i="1" dirty="0" smtClean="0">
                <a:effectLst/>
                <a:cs typeface="Times New Roman" pitchFamily="18" charset="0"/>
              </a:rPr>
              <a:t>Ш</a:t>
            </a:r>
            <a:r>
              <a:rPr lang="en-US" i="1" dirty="0" smtClean="0">
                <a:effectLst/>
                <a:cs typeface="Times New Roman" pitchFamily="18" charset="0"/>
              </a:rPr>
              <a:t>]</a:t>
            </a:r>
            <a:r>
              <a:rPr lang="ru-RU" sz="4000" i="1" dirty="0" smtClean="0"/>
              <a:t> </a:t>
            </a:r>
            <a:br>
              <a:rPr lang="ru-RU" sz="4000" i="1" dirty="0" smtClean="0"/>
            </a:br>
            <a:r>
              <a:rPr lang="ru-RU" sz="4000" i="1" dirty="0" smtClean="0"/>
              <a:t>по показу артикуляции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73238"/>
            <a:ext cx="8642350" cy="489585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effectLst/>
              </a:rPr>
              <a:t> </a:t>
            </a:r>
            <a:r>
              <a:rPr lang="ru-RU" sz="2200" dirty="0" smtClean="0">
                <a:effectLst/>
              </a:rPr>
              <a:t>Ребенок должен открыть рот, «сделать чашечку» языком и прислонить «ее край» (широкий кончик языка) к верхним резцам   и подуть на «край чашечки», чтобы остудить «налитый в нее чай». Выдох должен ощущаться на приставленной ко рту ладони. </a:t>
            </a:r>
          </a:p>
          <a:p>
            <a:pPr>
              <a:lnSpc>
                <a:spcPct val="80000"/>
              </a:lnSpc>
            </a:pPr>
            <a:r>
              <a:rPr lang="ru-RU" sz="2200" dirty="0" smtClean="0">
                <a:effectLst/>
              </a:rPr>
              <a:t>Потом «чашечку» нужно будет занести в рот так, чтобы «не расплескать чай».  «Край чашечки» при этом должен не отрываясь скользить сначала по внутренней стороне верхних резцов, потом по небу до альвеол. </a:t>
            </a:r>
          </a:p>
          <a:p>
            <a:pPr>
              <a:lnSpc>
                <a:spcPct val="80000"/>
              </a:lnSpc>
            </a:pPr>
            <a:r>
              <a:rPr lang="ru-RU" sz="2200" dirty="0" smtClean="0">
                <a:effectLst/>
              </a:rPr>
              <a:t>Все это время ребенок должен продолжать дуть. Нечеткий свист  заменится на </a:t>
            </a:r>
            <a:r>
              <a:rPr lang="en-US" sz="2400" dirty="0" smtClean="0">
                <a:cs typeface="Times New Roman" pitchFamily="18" charset="0"/>
              </a:rPr>
              <a:t>[</a:t>
            </a:r>
            <a:r>
              <a:rPr lang="ru-RU" sz="2400" dirty="0" smtClean="0">
                <a:cs typeface="Times New Roman" pitchFamily="18" charset="0"/>
              </a:rPr>
              <a:t>С</a:t>
            </a:r>
            <a:r>
              <a:rPr lang="en-US" sz="2400" dirty="0" smtClean="0">
                <a:cs typeface="Times New Roman" pitchFamily="18" charset="0"/>
              </a:rPr>
              <a:t>]</a:t>
            </a:r>
            <a:r>
              <a:rPr lang="ru-RU" sz="2800" dirty="0" smtClean="0">
                <a:effectLst/>
              </a:rPr>
              <a:t> </a:t>
            </a:r>
            <a:r>
              <a:rPr lang="ru-RU" sz="2200" dirty="0" smtClean="0">
                <a:effectLst/>
              </a:rPr>
              <a:t>, затем послышится звук </a:t>
            </a:r>
            <a:r>
              <a:rPr lang="en-US" sz="2400" dirty="0" smtClean="0">
                <a:effectLst/>
                <a:cs typeface="Times New Roman" pitchFamily="18" charset="0"/>
              </a:rPr>
              <a:t>[</a:t>
            </a:r>
            <a:r>
              <a:rPr lang="ru-RU" sz="2400" dirty="0" smtClean="0">
                <a:effectLst/>
                <a:cs typeface="Times New Roman" pitchFamily="18" charset="0"/>
              </a:rPr>
              <a:t>Ш</a:t>
            </a:r>
            <a:r>
              <a:rPr lang="en-US" sz="2400" dirty="0" smtClean="0">
                <a:effectLst/>
                <a:cs typeface="Times New Roman" pitchFamily="18" charset="0"/>
              </a:rPr>
              <a:t>]</a:t>
            </a:r>
            <a:r>
              <a:rPr lang="ru-RU" sz="2200" dirty="0" smtClean="0">
                <a:effectLst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200" dirty="0" smtClean="0">
                <a:effectLst/>
              </a:rPr>
              <a:t>Все это ребенок должен выполнять по вашему  </a:t>
            </a:r>
            <a:r>
              <a:rPr lang="ru-RU" sz="2200" i="1" dirty="0" smtClean="0">
                <a:effectLst/>
              </a:rPr>
              <a:t>БЕЗЗВУЧНОМУ</a:t>
            </a:r>
            <a:r>
              <a:rPr lang="ru-RU" sz="2200" dirty="0" smtClean="0">
                <a:effectLst/>
              </a:rPr>
              <a:t>  показу.</a:t>
            </a:r>
          </a:p>
          <a:p>
            <a:pPr>
              <a:lnSpc>
                <a:spcPct val="80000"/>
              </a:lnSpc>
            </a:pPr>
            <a:r>
              <a:rPr lang="ru-RU" sz="2200" dirty="0" smtClean="0">
                <a:effectLst/>
              </a:rPr>
              <a:t>Когда ребенок научится «заносить чашечку» в рот и произносить звук </a:t>
            </a:r>
            <a:r>
              <a:rPr lang="en-US" sz="2400" dirty="0" smtClean="0">
                <a:effectLst/>
                <a:cs typeface="Times New Roman" pitchFamily="18" charset="0"/>
              </a:rPr>
              <a:t>[</a:t>
            </a:r>
            <a:r>
              <a:rPr lang="ru-RU" sz="2400" dirty="0" smtClean="0">
                <a:effectLst/>
                <a:cs typeface="Times New Roman" pitchFamily="18" charset="0"/>
              </a:rPr>
              <a:t>Ш</a:t>
            </a:r>
            <a:r>
              <a:rPr lang="en-US" sz="2400" dirty="0" smtClean="0">
                <a:effectLst/>
                <a:cs typeface="Times New Roman" pitchFamily="18" charset="0"/>
              </a:rPr>
              <a:t>]</a:t>
            </a:r>
            <a:r>
              <a:rPr lang="ru-RU" sz="2200" dirty="0" smtClean="0">
                <a:effectLst/>
              </a:rPr>
              <a:t> , обратите его внимание на этот звук и скажите, что так шипит змея.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45005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Характеристика шипящих звуков.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Нормативное произношение.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736013" cy="1143000"/>
          </a:xfrm>
          <a:noFill/>
          <a:ln/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Опорные  звуки.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Опорными для звука </a:t>
            </a:r>
            <a:r>
              <a:rPr lang="en-US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 являются звуки </a:t>
            </a:r>
            <a:r>
              <a:rPr lang="en-US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ru-RU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Звуки 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одинаковые по месту образования -  </a:t>
            </a:r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переднеязычные.</a:t>
            </a:r>
          </a:p>
          <a:p>
            <a:pPr>
              <a:buFont typeface="Wingdings" pitchFamily="2" charset="2"/>
              <a:buNone/>
            </a:pPr>
            <a:endParaRPr lang="ru-RU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Звуки 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одинаковые по способу образования – </a:t>
            </a:r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щелевые.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447088" cy="1143000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Постановка звука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от звука</a:t>
            </a:r>
            <a:r>
              <a:rPr lang="ru-RU" sz="40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effectLst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4000" b="1" i="1" dirty="0" smtClean="0"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40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981200"/>
            <a:ext cx="8280400" cy="4114800"/>
          </a:xfrm>
          <a:noFill/>
          <a:ln/>
        </p:spPr>
        <p:txBody>
          <a:bodyPr>
            <a:normAutofit/>
          </a:bodyPr>
          <a:lstStyle/>
          <a:p>
            <a:pPr algn="r">
              <a:buFont typeface="Wingdings" pitchFamily="2" charset="2"/>
              <a:buNone/>
            </a:pP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Левина Р.Е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.:</a:t>
            </a:r>
          </a:p>
          <a:p>
            <a:pPr algn="ctr">
              <a:buFont typeface="Wingdings" pitchFamily="2" charset="2"/>
              <a:buNone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effectLst/>
                <a:latin typeface="Times New Roman" pitchFamily="18" charset="0"/>
                <a:cs typeface="Times New Roman" pitchFamily="18" charset="0"/>
              </a:rPr>
              <a:t>«Ребенку необходимо  губы округлить    и вытянуть вперед. Боковые края языка прижать к верхним коренным зубам.  Это переход от звука </a:t>
            </a:r>
            <a:r>
              <a:rPr lang="en-US" i="1" dirty="0" smtClean="0">
                <a:effectLst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i="1" dirty="0" smtClean="0"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effectLst/>
                <a:latin typeface="Times New Roman" pitchFamily="18" charset="0"/>
                <a:cs typeface="Times New Roman" pitchFamily="18" charset="0"/>
              </a:rPr>
              <a:t>к звуку </a:t>
            </a:r>
            <a:r>
              <a:rPr lang="en-US" i="1" dirty="0" smtClean="0">
                <a:effectLst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i="1" dirty="0" smtClean="0">
                <a:effectLst/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i="1" dirty="0" smtClean="0"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smtClean="0">
                <a:effectLst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Т-Т-ТШШШ</a:t>
            </a:r>
            <a:r>
              <a:rPr lang="en-US" i="1" dirty="0" smtClean="0"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i="1" dirty="0" smtClean="0">
                <a:effectLst/>
                <a:latin typeface="Times New Roman" pitchFamily="18" charset="0"/>
                <a:cs typeface="Times New Roman" pitchFamily="18" charset="0"/>
              </a:rPr>
              <a:t>.  В дальнейшем шум удлиняется и освобождается от предшествующего  </a:t>
            </a:r>
            <a:r>
              <a:rPr lang="en-US" i="1" dirty="0" smtClean="0">
                <a:effectLst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i="1" dirty="0" smtClean="0"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520113" cy="1143000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Постановка звука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от звука</a:t>
            </a:r>
            <a:r>
              <a:rPr lang="ru-RU" sz="36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effectLst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3600" b="1" i="1" dirty="0" smtClean="0"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6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981200"/>
            <a:ext cx="8424863" cy="4471988"/>
          </a:xfrm>
          <a:noFill/>
          <a:ln/>
        </p:spPr>
        <p:txBody>
          <a:bodyPr/>
          <a:lstStyle/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Фомичева М.Ф.: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i="1" dirty="0" smtClean="0">
                <a:effectLst/>
                <a:latin typeface="Times New Roman" pitchFamily="18" charset="0"/>
                <a:cs typeface="Times New Roman" pitchFamily="18" charset="0"/>
              </a:rPr>
              <a:t>«Предложите ребенку при открытом рте в медленном темпе 4 – 5 раз с придыханием произнести звук </a:t>
            </a:r>
            <a:r>
              <a:rPr lang="en-US" i="1" dirty="0" smtClean="0">
                <a:effectLst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i="1" dirty="0" smtClean="0">
                <a:effectLst/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i="1" dirty="0" smtClean="0"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100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effectLst/>
                <a:latin typeface="Times New Roman" pitchFamily="18" charset="0"/>
                <a:cs typeface="Times New Roman" pitchFamily="18" charset="0"/>
              </a:rPr>
              <a:t>, ударяя кончиком языка в бугорочки за верхними зубами. Затем, постепенно удлиняя выдыхаемую струю, уже не ударять в бугорочки, а только поднимать к ним кончик языка»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375650" cy="1143000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Постановка звука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от звука</a:t>
            </a:r>
            <a:r>
              <a:rPr lang="ru-RU" sz="40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effectLst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4000" b="1" i="1" dirty="0" smtClean="0"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40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700213"/>
            <a:ext cx="8713787" cy="4968875"/>
          </a:xfrm>
          <a:noFill/>
          <a:ln/>
        </p:spPr>
        <p:txBody>
          <a:bodyPr/>
          <a:lstStyle/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Полякова М.А.:</a:t>
            </a:r>
          </a:p>
          <a:p>
            <a:pPr>
              <a:lnSpc>
                <a:spcPct val="80000"/>
              </a:lnSpc>
            </a:pPr>
            <a:r>
              <a:rPr lang="ru-RU" sz="2200" i="1" dirty="0" smtClean="0">
                <a:effectLst/>
                <a:latin typeface="Times New Roman" pitchFamily="18" charset="0"/>
                <a:cs typeface="Times New Roman" pitchFamily="18" charset="0"/>
              </a:rPr>
              <a:t>Длительно произнести звук </a:t>
            </a:r>
            <a:r>
              <a:rPr lang="en-US" sz="2200" i="1" dirty="0" smtClean="0">
                <a:effectLst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200" b="1" i="1" dirty="0" smtClean="0">
                <a:effectLst/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200" i="1" dirty="0" smtClean="0"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200" i="1" dirty="0" smtClean="0">
                <a:effectLst/>
                <a:latin typeface="Times New Roman" pitchFamily="18" charset="0"/>
                <a:cs typeface="Times New Roman" pitchFamily="18" charset="0"/>
              </a:rPr>
              <a:t> , приставив широкий кончик языка  к верхним резцам, вторым будет слышаться свистящий звук.      Этим вторым звуком он «целится» себе в ладонь.</a:t>
            </a:r>
          </a:p>
          <a:p>
            <a:pPr>
              <a:lnSpc>
                <a:spcPct val="80000"/>
              </a:lnSpc>
            </a:pPr>
            <a:r>
              <a:rPr lang="ru-RU" sz="2200" i="1" dirty="0" smtClean="0">
                <a:effectLst/>
                <a:latin typeface="Times New Roman" pitchFamily="18" charset="0"/>
                <a:cs typeface="Times New Roman" pitchFamily="18" charset="0"/>
              </a:rPr>
              <a:t>Затем, широко улыбнувшись, длительно произнести звук </a:t>
            </a:r>
            <a:r>
              <a:rPr lang="en-US" sz="2200" i="1" dirty="0" smtClean="0">
                <a:effectLst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200" b="1" i="1" dirty="0" smtClean="0">
                <a:effectLst/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200" i="1" dirty="0" smtClean="0"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200" i="1" dirty="0" smtClean="0">
                <a:effectLst/>
                <a:latin typeface="Times New Roman" pitchFamily="18" charset="0"/>
                <a:cs typeface="Times New Roman" pitchFamily="18" charset="0"/>
              </a:rPr>
              <a:t> , прикасаясь широким языком к альвеолам. Вторым звуком будет слышаться шипящий. Укажите ребенку на этот не очень отчетливый шипящий звук и скажите, что так шипит змея. </a:t>
            </a:r>
          </a:p>
          <a:p>
            <a:pPr>
              <a:lnSpc>
                <a:spcPct val="80000"/>
              </a:lnSpc>
            </a:pPr>
            <a:r>
              <a:rPr lang="ru-RU" sz="2200" i="1" dirty="0" smtClean="0">
                <a:effectLst/>
                <a:latin typeface="Times New Roman" pitchFamily="18" charset="0"/>
                <a:cs typeface="Times New Roman" pitchFamily="18" charset="0"/>
              </a:rPr>
              <a:t>Пошипеть, неплотно сомкнув зубы. «Змеиное шипение» должно ложиться на ладонь горячей широкой струей. Губы должны быть в широкой, открывающей верхние и нижние резцы, улыбке. </a:t>
            </a:r>
          </a:p>
          <a:p>
            <a:pPr>
              <a:lnSpc>
                <a:spcPct val="80000"/>
              </a:lnSpc>
            </a:pPr>
            <a:r>
              <a:rPr lang="ru-RU" sz="2200" i="1" dirty="0" smtClean="0">
                <a:effectLst/>
                <a:latin typeface="Times New Roman" pitchFamily="18" charset="0"/>
                <a:cs typeface="Times New Roman" pitchFamily="18" charset="0"/>
              </a:rPr>
              <a:t>Во время длительного произнесения звука </a:t>
            </a:r>
            <a:r>
              <a:rPr lang="en-US" sz="2200" i="1" dirty="0" smtClean="0">
                <a:effectLst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200" b="1" i="1" dirty="0" smtClean="0">
                <a:effectLst/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2200" i="1" dirty="0" smtClean="0"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200" i="1" dirty="0" smtClean="0">
                <a:effectLst/>
                <a:latin typeface="Times New Roman" pitchFamily="18" charset="0"/>
                <a:cs typeface="Times New Roman" pitchFamily="18" charset="0"/>
              </a:rPr>
              <a:t> большим и средним пальцами слегка нажмите на щеки около уголков его рта так, чтобы губы округлились рупором. От этого произношение станет совсем точным.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375650" cy="1143000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Постановка звука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верхнеязычного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effectLst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3600" b="1" i="1" dirty="0" smtClean="0"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6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916113"/>
            <a:ext cx="8964612" cy="4752975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Прислонить кончик языка к верхним резцам и произнести звук </a:t>
            </a:r>
            <a:r>
              <a:rPr lang="en-US" sz="2400" i="1" dirty="0" smtClean="0">
                <a:effectLst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400" i="1" dirty="0" smtClean="0"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 Если не получится, надо начать длительно произносить звук </a:t>
            </a:r>
            <a:r>
              <a:rPr lang="en-US" sz="2400" i="1" dirty="0" smtClean="0">
                <a:effectLst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400" i="1" dirty="0" smtClean="0"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 при нижнем положении языка и в это время вести языком по передним зубам, переходя с нижних на верхние и следя за тем, чтобы звучание не изменялось.</a:t>
            </a:r>
          </a:p>
          <a:p>
            <a:pPr>
              <a:lnSpc>
                <a:spcPct val="80000"/>
              </a:lnSpc>
            </a:pP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Тянуть звук </a:t>
            </a:r>
            <a:r>
              <a:rPr lang="en-US" sz="2400" i="1" dirty="0" smtClean="0">
                <a:effectLst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400" i="1" dirty="0" smtClean="0"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 на верхних зубах  и «ползти» кончиком языка к альвеолам, как бы «нащупывая дорогу» </a:t>
            </a:r>
          </a:p>
          <a:p>
            <a:pPr>
              <a:lnSpc>
                <a:spcPct val="80000"/>
              </a:lnSpc>
            </a:pP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Губы постоянно должны находиться в улыбке, такой, чтобы были видны верхние и нижние резцы.</a:t>
            </a:r>
          </a:p>
          <a:p>
            <a:pPr>
              <a:lnSpc>
                <a:spcPct val="80000"/>
              </a:lnSpc>
            </a:pP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Во время длительного произнесения звука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 нажать большим и средним пальцами на уголки рта и слегка выдвиньте вперед его губы.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64575" cy="1143000"/>
          </a:xfrm>
          <a:noFill/>
          <a:ln/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Логопедические  зонды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effectLst/>
            </a:endParaRPr>
          </a:p>
        </p:txBody>
      </p:sp>
      <p:pic>
        <p:nvPicPr>
          <p:cNvPr id="44036" name="Picture 4" descr="1960620C"/>
          <p:cNvPicPr>
            <a:picLocks noChangeAspect="1" noChangeArrowheads="1"/>
          </p:cNvPicPr>
          <p:nvPr/>
        </p:nvPicPr>
        <p:blipFill>
          <a:blip r:embed="rId2"/>
          <a:srcRect l="54797" t="17598" r="2910" b="64838"/>
          <a:stretch>
            <a:fillRect/>
          </a:stretch>
        </p:blipFill>
        <p:spPr bwMode="auto">
          <a:xfrm>
            <a:off x="1000100" y="1785926"/>
            <a:ext cx="4392613" cy="1260475"/>
          </a:xfrm>
          <a:prstGeom prst="rect">
            <a:avLst/>
          </a:prstGeom>
          <a:noFill/>
        </p:spPr>
      </p:pic>
      <p:pic>
        <p:nvPicPr>
          <p:cNvPr id="44037" name="Picture 5" descr="EA966FFA"/>
          <p:cNvPicPr>
            <a:picLocks noChangeAspect="1" noChangeArrowheads="1"/>
          </p:cNvPicPr>
          <p:nvPr/>
        </p:nvPicPr>
        <p:blipFill>
          <a:blip r:embed="rId3"/>
          <a:srcRect l="7985" t="10997" r="52007" b="75212"/>
          <a:stretch>
            <a:fillRect/>
          </a:stretch>
        </p:blipFill>
        <p:spPr bwMode="auto">
          <a:xfrm>
            <a:off x="755650" y="4797425"/>
            <a:ext cx="4464050" cy="1236663"/>
          </a:xfrm>
          <a:prstGeom prst="rect">
            <a:avLst/>
          </a:prstGeom>
          <a:noFill/>
        </p:spPr>
      </p:pic>
      <p:pic>
        <p:nvPicPr>
          <p:cNvPr id="44038" name="Picture 6" descr="1960620C"/>
          <p:cNvPicPr>
            <a:picLocks noChangeAspect="1" noChangeArrowheads="1"/>
          </p:cNvPicPr>
          <p:nvPr/>
        </p:nvPicPr>
        <p:blipFill>
          <a:blip r:embed="rId2"/>
          <a:srcRect l="53873" t="45837" b="25914"/>
          <a:stretch>
            <a:fillRect/>
          </a:stretch>
        </p:blipFill>
        <p:spPr bwMode="auto">
          <a:xfrm>
            <a:off x="4071934" y="3214686"/>
            <a:ext cx="4572032" cy="173037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64575" cy="1143000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Постановка звука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 механической помощью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8748713" cy="4616450"/>
          </a:xfrm>
          <a:noFill/>
          <a:ln/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err="1" smtClean="0">
                <a:effectLst/>
                <a:latin typeface="Times New Roman" pitchFamily="18" charset="0"/>
                <a:cs typeface="Times New Roman" pitchFamily="18" charset="0"/>
              </a:rPr>
              <a:t>Гриншпун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 Б. М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. 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   «Ребенок произносит несколько раз слог СА и логопед  вводит под язык зонд № 5. С его помощью переводит кончик языка в верхнее положение и регулирует степень его подъема до появления нормально звучащего звука </a:t>
            </a:r>
            <a:r>
              <a:rPr lang="en-US" sz="2400" i="1" dirty="0" smtClean="0">
                <a:effectLst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2400" i="1" dirty="0" smtClean="0"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    Логопед фиксирует зонд в этом положении, просит ребенка вновь произнести этот же слог и вслушаться.                    После нескольких тренировок в произнесении ША с помощью зонда логопед фиксирует внимание ребенка на положении языка и закрепляет нужную позицию без механической помощи»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64575" cy="1143000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Постановка звука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 механической помощью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981200"/>
            <a:ext cx="8569325" cy="4114800"/>
          </a:xfrm>
          <a:noFill/>
          <a:ln/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Полякова М.А.:</a:t>
            </a:r>
          </a:p>
          <a:p>
            <a:pPr>
              <a:lnSpc>
                <a:spcPct val="80000"/>
              </a:lnSpc>
            </a:pP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Ребенок длительно произносит звук </a:t>
            </a:r>
            <a:r>
              <a:rPr lang="en-US" sz="2400" i="1" dirty="0" smtClean="0">
                <a:effectLst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400" i="1" dirty="0" smtClean="0"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при верхнем положении языка. Губы должны быть в улыбке, открывающей верхние  и нижние резцы. Между зубами должна быть небольшая щель</a:t>
            </a:r>
          </a:p>
          <a:p>
            <a:pPr>
              <a:lnSpc>
                <a:spcPct val="80000"/>
              </a:lnSpc>
            </a:pP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Во время такого произношения введите в рот ребенка шпатель и, надавливая им на кончик языка, медленно продвигайте язык вглубь до тех пор, пока не послышится звук </a:t>
            </a:r>
            <a:r>
              <a:rPr lang="en-US" sz="2400" i="1" dirty="0" smtClean="0">
                <a:effectLst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2400" i="1" dirty="0" smtClean="0"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Закусив шпатель зубами, ребенок продолжает «шипеть».</a:t>
            </a:r>
          </a:p>
          <a:p>
            <a:pPr>
              <a:lnSpc>
                <a:spcPct val="80000"/>
              </a:lnSpc>
            </a:pP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В это время округлите губы ребенка, нажав пальцами на уголки его рта. Послышится полноценный звук </a:t>
            </a:r>
            <a:r>
              <a:rPr lang="en-US" sz="2400" i="1" dirty="0" smtClean="0">
                <a:effectLst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2400" i="1" dirty="0" smtClean="0"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64575" cy="1143000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Постановка звука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 механической помощью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981200"/>
            <a:ext cx="8569325" cy="4114800"/>
          </a:xfrm>
          <a:noFill/>
          <a:ln/>
        </p:spPr>
        <p:txBody>
          <a:bodyPr/>
          <a:lstStyle/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ru-RU" sz="2900" b="1" dirty="0" smtClean="0">
                <a:effectLst/>
                <a:latin typeface="Times New Roman" pitchFamily="18" charset="0"/>
                <a:cs typeface="Times New Roman" pitchFamily="18" charset="0"/>
              </a:rPr>
              <a:t>Акименко В.М.:</a:t>
            </a:r>
            <a:endParaRPr lang="ru-RU" sz="24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Попросите ребенка открыть рот и  сделать упражнение «Грибок».</a:t>
            </a:r>
          </a:p>
          <a:p>
            <a:pPr>
              <a:lnSpc>
                <a:spcPct val="90000"/>
              </a:lnSpc>
            </a:pP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Логопед подкладывает ребенку под язык свой большой палец в горизонтальном положении, прижимая среднюю часть языка к нёбу.</a:t>
            </a:r>
          </a:p>
          <a:p>
            <a:pPr>
              <a:lnSpc>
                <a:spcPct val="90000"/>
              </a:lnSpc>
            </a:pP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Ребенок делает сильный продолжительный выдох, а логопед при этом регулирует щель за счет давления пальцем.</a:t>
            </a:r>
          </a:p>
          <a:p>
            <a:pPr>
              <a:lnSpc>
                <a:spcPct val="90000"/>
              </a:lnSpc>
            </a:pP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Затем ребенок выполняет упражнение самостоятельно, подкладывая под язык свой палец.</a:t>
            </a:r>
          </a:p>
          <a:p>
            <a:pPr>
              <a:lnSpc>
                <a:spcPct val="90000"/>
              </a:lnSpc>
            </a:pPr>
            <a:endParaRPr lang="ru-RU" sz="2400" dirty="0" smtClean="0">
              <a:effectLst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591550" cy="1143000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Постановка звука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от звука 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981200"/>
            <a:ext cx="8713787" cy="4543425"/>
          </a:xfrm>
          <a:noFill/>
          <a:ln/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effectLst/>
              </a:rPr>
              <a:t>  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Фомичева М. Ф.:  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sz="2800" i="1" dirty="0" smtClean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«Предложите ребенку при открытом рте длительно без голоса произносить звук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и кончиком ручки чайной ложечки, поднесенной к подъязычной уздечке, останавливать вибрацию передней части языка – будет слышно шипение. 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   После неоднократных повторений можно вызывать шипение, едва поднося ложечку к подъязычной уздечке. 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    Затем можно убрать ложечку, и сближая зубы, добиваться правильного звучания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Звука [Ш]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600200"/>
            <a:ext cx="4686304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Звук [Ш] — всегда твердый глухой согласный. Парного ему мягкого звука в русском языке нет. Парным звонким является звук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[Ж] .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При произнесении звука [Ш] в норме органы речи принимают следующее положение: </a:t>
            </a:r>
          </a:p>
          <a:p>
            <a:pPr lvl="0"/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губы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несколько выдвинуты вперед; </a:t>
            </a:r>
          </a:p>
          <a:p>
            <a:pPr lvl="0"/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кончик языка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поднят к небу (к альвеолам), но не касается его, образуя щель; </a:t>
            </a:r>
          </a:p>
          <a:p>
            <a:pPr lvl="0"/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боковые края языка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прижимаются изнутри к верхним коренным зубам или твердому небу, не пропуская по бокам струю выдыхаемого воздуха. Таким образом, язык принимает форму ковшика или чашечки. </a:t>
            </a:r>
          </a:p>
          <a:p>
            <a:pPr lvl="0"/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голосовые связки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разомкнуты, струя выдыхаемого воздуха свободно проходит между ними; </a:t>
            </a:r>
          </a:p>
          <a:p>
            <a:pPr lvl="0"/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воздушная струя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выдыхается равномерно посередине языка, она сильная, широкая, теплая, легко ощущается тыльной стороной руки, поднесенной ко рту.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47773"/>
            <a:ext cx="2928958" cy="507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Звук «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» ставится на базе звука «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» с  включением голоса.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591550" cy="1143000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Постановка звука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от звука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2400" dirty="0" smtClean="0">
                <a:effectLst/>
              </a:rPr>
              <a:t>       </a:t>
            </a: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Звук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 часто появляется в речи ребенка автоматически после постановки звуков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    Учитывая взаимосвязь в движениях языка и губ можно предложить ребенку при длительном произнесении звука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 растянуть губы в улыбку, при этом язык передвигается и слышится мягкий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Постановка звука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 звука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Если правильно произносится звук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то от него легко получить звук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протянув завершающий звук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фрикативный элемент. Слышится долгий звук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который в дальнейшем без труда отделяется  от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взрвыного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элемента. Звук сразу же вводится в слоги, а затем в слова.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64575" cy="1143000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Постановка звука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от звука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Т’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89138"/>
            <a:ext cx="7772400" cy="4114800"/>
          </a:xfrm>
          <a:noFill/>
          <a:ln/>
        </p:spPr>
        <p:txBody>
          <a:bodyPr>
            <a:normAutofit fontScale="92500" lnSpcReduction="10000"/>
          </a:bodyPr>
          <a:lstStyle/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Фомичева М.Ф.: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2800" i="1" dirty="0" smtClean="0"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«Ребенок по показу логопеда многократно произносит звук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Т’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, отодвигая кончик языка дальше вглубь от верхних резцов. Губы при этом округляются и слегка вытягиваются вперед. Получается звук близкий к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. Можно сказать, что так стрекочет кузнечик: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  «Он высоко прыгает в траве, так же, как твой язычок за верхними зубами. Слышишь, Ч – прыгнул, Ч – прыгнул»</a:t>
            </a: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64575" cy="1143000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Постановка звука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от звука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100" b="1" i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89138"/>
            <a:ext cx="7772400" cy="4114800"/>
          </a:xfrm>
          <a:noFill/>
          <a:ln/>
        </p:spPr>
        <p:txBody>
          <a:bodyPr/>
          <a:lstStyle/>
          <a:p>
            <a:pPr algn="r">
              <a:buFont typeface="Wingdings" pitchFamily="2" charset="2"/>
              <a:buNone/>
            </a:pP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   Полякова М.А.:</a:t>
            </a:r>
          </a:p>
          <a:p>
            <a:pPr>
              <a:buFont typeface="Wingdings" pitchFamily="2" charset="2"/>
              <a:buNone/>
            </a:pPr>
            <a:r>
              <a:rPr lang="ru-RU" i="1" dirty="0" smtClean="0">
                <a:effectLst/>
                <a:latin typeface="Times New Roman" pitchFamily="18" charset="0"/>
                <a:cs typeface="Times New Roman" pitchFamily="18" charset="0"/>
              </a:rPr>
              <a:t>   «При многократном произнесении ребенком  слога ТИ нажимать большим и указательным пальцами на щеки, прижимая их к коренным зубам. Будет слышаться ЧИ» 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64575" cy="1143000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Постановка звука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от звука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100" b="1" i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89138"/>
            <a:ext cx="7772400" cy="4392612"/>
          </a:xfrm>
          <a:noFill/>
          <a:ln/>
        </p:spPr>
        <p:txBody>
          <a:bodyPr/>
          <a:lstStyle/>
          <a:p>
            <a:pPr algn="r">
              <a:buFont typeface="Wingdings" pitchFamily="2" charset="2"/>
              <a:buNone/>
            </a:pP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err="1" smtClean="0">
                <a:effectLst/>
                <a:latin typeface="Times New Roman" pitchFamily="18" charset="0"/>
                <a:cs typeface="Times New Roman" pitchFamily="18" charset="0"/>
              </a:rPr>
              <a:t>Гриншпун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Б. М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.: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«Когда логопед  в процессе многократного произнесения ребенком прямого слога ТИ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   или обратного слога </a:t>
            </a:r>
            <a:r>
              <a:rPr lang="ru-RU" sz="2400" i="1" dirty="0" err="1" smtClean="0">
                <a:effectLst/>
                <a:latin typeface="Times New Roman" pitchFamily="18" charset="0"/>
                <a:cs typeface="Times New Roman" pitchFamily="18" charset="0"/>
              </a:rPr>
              <a:t>АТь</a:t>
            </a:r>
            <a:r>
              <a:rPr lang="ru-RU" sz="2400" i="1" dirty="0" smtClean="0">
                <a:effectLst/>
                <a:latin typeface="Times New Roman" pitchFamily="18" charset="0"/>
                <a:cs typeface="Times New Roman" pitchFamily="18" charset="0"/>
              </a:rPr>
              <a:t>, приподнимает его язык зондом № 5 (или шпателем) и одновременно отодвигает его назад»</a:t>
            </a:r>
          </a:p>
          <a:p>
            <a:pPr>
              <a:buFont typeface="Wingdings" pitchFamily="2" charset="2"/>
              <a:buNone/>
            </a:pPr>
            <a:endParaRPr lang="ru-RU" sz="2000" i="1" dirty="0" smtClean="0">
              <a:effectLst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357430"/>
            <a:ext cx="7772400" cy="39981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ВНИМАНИЕ!!!</a:t>
            </a:r>
            <a:endParaRPr lang="ru-RU" sz="4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Звука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]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600200"/>
            <a:ext cx="5114932" cy="454344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1800" dirty="0" smtClean="0"/>
              <a:t> 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Звук [Ж] — всегда твердый звонкий согласный</a:t>
            </a:r>
            <a:r>
              <a:rPr lang="ru-RU" sz="1800" dirty="0" smtClean="0"/>
              <a:t>.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Парного ему мягкого звука в русском языке нет. Парным глухим является звук [Ш]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При произнесении звука [Ж] в норме органы речи принимают следующее положение: </a:t>
            </a:r>
          </a:p>
          <a:p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губы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несколько выдвинуты вперед; </a:t>
            </a:r>
          </a:p>
          <a:p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кончик языка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поднят к небу (к альвеолам), но не касается его, образуя щель; </a:t>
            </a:r>
          </a:p>
          <a:p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боковые края языка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прижимаются изнутри к верхним коренным зубам или твердому небу, не пропуская по бокам струю выдыхаемого воздуха. Таким образом, язык принимает форму ковшика или чашечки. </a:t>
            </a:r>
          </a:p>
          <a:p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голосовые связки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сомкнуты и колеблются под напором струи выдыхаемого воздуха; </a:t>
            </a:r>
          </a:p>
          <a:p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воздушная струя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выдыхается равномерно посередине языка, она сильная, широкая, теплая, легко ощущается тыльной стороной руки, поднесенной ко рту.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2714644" cy="468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Звук  [Ч]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428736"/>
            <a:ext cx="4329114" cy="457203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Звук [Ч] — всегда мягкий глухой согласный. Парных ему звонкого и твердого звуков в русском языке нет. 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 момент произнесения звука [Ч] органы артикуляции занимают следующее положение</a:t>
            </a:r>
          </a:p>
          <a:p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губы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слегка выдвинуты вперед и округлены; </a:t>
            </a:r>
          </a:p>
          <a:p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зубы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сближены, между ними остается лишь узкая щель; </a:t>
            </a:r>
          </a:p>
          <a:p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широкий </a:t>
            </a: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кончик языка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поднят к передней части твердого неба; </a:t>
            </a: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средняя часть спинки языка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опущена, образуя углубление; </a:t>
            </a: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боковые края языка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прижаты к верхним коренным зубам; </a:t>
            </a:r>
          </a:p>
          <a:p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воздушная струя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с силой проходит сквозь узкую щель между альвеолами и передней частью языка (в начале артикуляции кончик языка смыкается с основанием верхних резцов, а потом резко отходит назад), выдох более сильный, чем при произнесении звука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, более напряженный, воздух выдыхается толчком и проходит посредине языка; </a:t>
            </a:r>
          </a:p>
          <a:p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мягкое нёбо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поднято, прижато к задней стенке глотки и закрывает проход в ротовую полость; </a:t>
            </a:r>
          </a:p>
          <a:p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голосовые связки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не напряжены, раздвинуты, голос не образуется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440528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Звук [Щ]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214422"/>
            <a:ext cx="4614866" cy="491174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Звук [Щ] — всегда мягкий глухой согласный</a:t>
            </a:r>
            <a:r>
              <a:rPr lang="ru-RU" sz="2000" dirty="0" smtClean="0"/>
              <a:t>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Парных ему звонкого и твердого звуков в русском языке нет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При произнесении звука [Щ] в норме органы речи принимают следующее положение: </a:t>
            </a:r>
            <a:endParaRPr lang="ru-RU" sz="1600" dirty="0" smtClean="0"/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губы выдвинуты вперед;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кончик языка поднят, как при [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но не к передней части твердого нёба, а к альвеолам, образуя в этом месте щель;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боковые края языка примыкают к внутренней стороне коренных зубов, образуя посередине языка продольный канал, по которому проходит струя выдыхаемого воздуха;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вся масса языка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напряжена,корневая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часть приподнята;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нёбная занавеска поднята.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09962"/>
            <a:ext cx="2857520" cy="459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Недостатки произношения шипящих звуков</a:t>
            </a:r>
            <a:endParaRPr lang="ru-RU" b="1" dirty="0"/>
          </a:p>
        </p:txBody>
      </p:sp>
      <p:pic>
        <p:nvPicPr>
          <p:cNvPr id="4" name="Содержимое 3" descr="21.JPG"/>
          <p:cNvPicPr>
            <a:picLocks noGrp="1" noChangeAspect="1"/>
          </p:cNvPicPr>
          <p:nvPr>
            <p:ph idx="1"/>
          </p:nvPr>
        </p:nvPicPr>
        <p:blipFill>
          <a:blip r:embed="rId2"/>
          <a:srcRect t="21910" b="20277"/>
          <a:stretch>
            <a:fillRect/>
          </a:stretch>
        </p:blipFill>
        <p:spPr>
          <a:xfrm>
            <a:off x="1071538" y="1785926"/>
            <a:ext cx="7578811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Сигмати́зм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 (Σ, 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  <a:hlinkClick r:id="rId2" tooltip="Сигма (буква)"/>
              </a:rPr>
              <a:t>сигма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 — греческая буква, обозначающая звук «с») — вид косноязычия (расстройства речи), при котором нарушено произнесение шипящих и свистящих звуков (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шепелявение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Сигматизм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 – нарушение произношения </a:t>
            </a:r>
            <a:r>
              <a:rPr lang="ru-RU" sz="3200" b="1" dirty="0" smtClean="0"/>
              <a:t>[</a:t>
            </a:r>
            <a:r>
              <a:rPr lang="ru-RU" sz="3200" b="1" dirty="0" err="1" smtClean="0"/>
              <a:t>ш</a:t>
            </a:r>
            <a:r>
              <a:rPr lang="ru-RU" sz="3200" b="1" dirty="0" smtClean="0"/>
              <a:t>], [ж], [ч], [</a:t>
            </a:r>
            <a:r>
              <a:rPr lang="ru-RU" sz="3200" b="1" dirty="0" err="1" smtClean="0"/>
              <a:t>щ</a:t>
            </a:r>
            <a:r>
              <a:rPr lang="ru-RU" sz="3200" b="1" dirty="0" smtClean="0"/>
              <a:t>].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Межзубный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сигматизм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произнесении шипящих звуков кончик языка находится между передними зубами, придавая этим звукам оттенок шепелявости .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Аккустический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эффект: шепелявый оттенок. Возможные причины: укороченная подъязычная связка, затрудняющая подъём языка к небу; высокое узкое твердое небо.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Носовой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сигматизм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возникает вследствие соприкосновения задней части языка с мягким нёбом, которое опускается, открывая проход воздушной струе в носовую полость.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Аккустический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эффект: звук заменяется храпом (в нос) или звуком, похожим на глубокий [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] с носовым оттенком. Возможные причины: излишнее напряжение задней части спинки языка.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Боковой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сигматизм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бывает одно- и двусторонним.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Односторонний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боковой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сигматизм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имеет место в тех случаях, когда язык ложится в полости рта ребром и воздушная струя проходит по одному из боковых краев языка, в результате чего образуется своеобразный «хлюпающий» звук. При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двустороннем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боковом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сигматизме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боковые края языка не прилегают к верхним коренным зубам и воздушная струя параллельными потоками проходит с двух сторон, по боковым краям языка.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Аккустический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эффект: хлюпающий звук. Возможные причины: боковой открытый прикус; слабость мышц одной половины языка.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477</TotalTime>
  <Words>1716</Words>
  <PresentationFormat>Экран (4:3)</PresentationFormat>
  <Paragraphs>147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Метро</vt:lpstr>
      <vt:lpstr>НЕДОСТАТКИ ПРОИЗНОШЕНИЯ ШИПЯЩИХ ЗВУКОВ И ПРИЁМЫ ИХ ПОСТАНОВКИ</vt:lpstr>
      <vt:lpstr> Характеристика шипящих звуков.  Нормативное произношение.  </vt:lpstr>
      <vt:lpstr>Звука [Ш]</vt:lpstr>
      <vt:lpstr>Звука [Ж]  </vt:lpstr>
      <vt:lpstr>Звук  [Ч]  </vt:lpstr>
      <vt:lpstr>Звук [Щ]  </vt:lpstr>
      <vt:lpstr>Недостатки произношения шипящих звуков</vt:lpstr>
      <vt:lpstr>Слайд 8</vt:lpstr>
      <vt:lpstr> Сигматизм – нарушение произношения [ш], [ж], [ч], [щ].  </vt:lpstr>
      <vt:lpstr> Парасигматизм - замена звуков [ш], [ж], [ч], [щ] другими звуками. </vt:lpstr>
      <vt:lpstr>Парасигматизмы шипящих звуков проявляются в следующих основных заменах:</vt:lpstr>
      <vt:lpstr>Приемы постановки шипящих звуков.</vt:lpstr>
      <vt:lpstr>Постановка звука:</vt:lpstr>
      <vt:lpstr>Этап постановки звука включает: </vt:lpstr>
      <vt:lpstr>Комплекс упражнений для формирования правильного звукопроизношения шипящих звуков: [ш], [ж], [ч], [щ]. </vt:lpstr>
      <vt:lpstr>Слайд 16</vt:lpstr>
      <vt:lpstr>Основные способы постановки правильного произношения:</vt:lpstr>
      <vt:lpstr>Обратите внимание!</vt:lpstr>
      <vt:lpstr>Постановка звука  [Ш]  по показу артикуляции</vt:lpstr>
      <vt:lpstr>Опорные  звуки.</vt:lpstr>
      <vt:lpstr>Постановка звука [Ш]  от звука [Т] </vt:lpstr>
      <vt:lpstr>Постановка звука [Ш]  от звука [Т] </vt:lpstr>
      <vt:lpstr>Постановка звука [Ш]  от звука [Т] </vt:lpstr>
      <vt:lpstr>Постановка звука [Ш]  от верхнеязычного [С] </vt:lpstr>
      <vt:lpstr>Логопедические  зонды</vt:lpstr>
      <vt:lpstr>Постановка звука [Ш] с механической помощью</vt:lpstr>
      <vt:lpstr>Постановка звука [Ш] с механической помощью</vt:lpstr>
      <vt:lpstr>Постановка звука [Ш] с механической помощью</vt:lpstr>
      <vt:lpstr>Постановка звука [Ш]  от звука  [Р]</vt:lpstr>
      <vt:lpstr>Слайд 30</vt:lpstr>
      <vt:lpstr>Постановка звука [Щ]  от звука [Ш] </vt:lpstr>
      <vt:lpstr>Постановка звука [Щ]  от звука [Ч] </vt:lpstr>
      <vt:lpstr>Постановка звука [Ч]  от звука [Т’] </vt:lpstr>
      <vt:lpstr>Постановка звука [Ч]  от звука [Т’] </vt:lpstr>
      <vt:lpstr>Постановка звука [Ч]  от звука [Т’] 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постановки звука [Ш] </dc:title>
  <dc:creator>школа</dc:creator>
  <cp:lastModifiedBy>Логопед</cp:lastModifiedBy>
  <cp:revision>55</cp:revision>
  <dcterms:created xsi:type="dcterms:W3CDTF">2016-02-01T06:03:39Z</dcterms:created>
  <dcterms:modified xsi:type="dcterms:W3CDTF">2021-02-26T09:38:24Z</dcterms:modified>
</cp:coreProperties>
</file>